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3" r:id="rId2"/>
    <p:sldId id="256" r:id="rId3"/>
    <p:sldId id="257" r:id="rId4"/>
    <p:sldId id="259" r:id="rId5"/>
    <p:sldId id="258" r:id="rId6"/>
    <p:sldId id="260" r:id="rId7"/>
    <p:sldId id="261" r:id="rId8"/>
    <p:sldId id="285" r:id="rId9"/>
    <p:sldId id="262" r:id="rId10"/>
    <p:sldId id="263" r:id="rId11"/>
    <p:sldId id="264" r:id="rId12"/>
    <p:sldId id="265" r:id="rId13"/>
    <p:sldId id="267" r:id="rId14"/>
    <p:sldId id="284" r:id="rId15"/>
    <p:sldId id="268" r:id="rId16"/>
    <p:sldId id="269" r:id="rId17"/>
    <p:sldId id="270" r:id="rId18"/>
    <p:sldId id="271" r:id="rId19"/>
    <p:sldId id="273" r:id="rId20"/>
    <p:sldId id="286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닉스곤체 B 2.0" panose="020B0600000101010101" charset="-127"/>
      <p:regular r:id="rId28"/>
    </p:embeddedFont>
    <p:embeddedFont>
      <p:font typeface="KoPubWorld돋움체 Medium" panose="000006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4A0B0-4A8A-4E5C-9507-6D040D5B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E83405-CDB0-4D09-A1A3-FBF7373FD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EFED2-EA20-497A-8C62-C1AA3ED8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BD591-FD13-4477-A7CF-9131E86D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F91BB-D6BB-470A-B904-55309F6B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B3DD7-6DF5-4F69-8619-068E41A6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C07038-4950-4357-B113-689BE87C6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EA0-C86B-455B-9A44-5184CE0E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5B137-32BF-4B76-8FBB-070B5DA8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12FD3-F4FE-4450-8994-0C5FBCDD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1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059120-38E2-477F-8009-182518E41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9A407-0BF7-4625-8647-91813219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E898-CEF1-4C9F-BAAB-2747BF22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4E30E-5D06-4AD6-B3E2-5DE6117A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AB993-64BD-4E9E-AB29-E9A2D2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8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22DFE-DAEC-42DD-9697-693677C9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8AC96-F1DB-41F8-81A2-1B6FB85D0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3DAB7-ABC5-46E7-B90B-DEC68775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F34ED-7B59-4CE2-A2D7-F8B2293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20074-6347-4FA2-91FE-389166D1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4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156A3-6D31-4C7E-9ABF-A11561A4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38EE7-1116-42EB-A74D-E1A1B1D5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FE6CCA-3579-436F-92CA-C6F83FD1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551F87-04FD-4525-972D-F2D26DBE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3926E-5FD5-4537-A61C-39C67BD5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5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DE3A8-8878-4864-AB21-C717ED19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7257-30F5-45E1-90CE-84263AFC0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3F186-0A62-47FF-846E-785337493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43575-A57C-474C-B6A1-78D14B2C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E732E-C476-40CF-9134-519F3870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C4D737-E29E-4E3B-A74D-C0AAF79E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36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535AD-AF22-4A93-A5AC-53681A16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462317-AB7A-489E-97B7-0A945D6B5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23021-4614-4E0A-A791-65DCC3856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65ECBB-3CE2-4F0E-B073-D039D5BBB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16927-B685-4844-9E27-C209850FA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6B9128-D3F2-4F4E-B45C-91FA74E3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0BE36A-4660-489A-8206-8615B154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3DFEB1-118C-4AEC-8E09-2C9E77E1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8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71921-0BD7-4E77-A5E1-5CB28E5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E991ED-7964-4607-84AE-90A20ACD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06EC69-5C1A-48D6-8788-E3DD02CF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F1E816-41E4-4E78-9C65-FA1CD945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06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ED0384-F4ED-43E8-8537-AF1CB9CC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1D2300-5BD7-4D81-BA16-68AF43CC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891A0-FA0B-4E86-8A30-58DB8505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7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55551-4A6D-4212-960D-9F285D35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02266-1D18-47B5-8750-93D9FF8E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E4088-7708-4CD0-A817-42712F6C0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C95F8-73AF-4507-841C-77BEB2A3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E050B-8FE9-4046-8BC1-50852D82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E93B5E-94EB-4C24-8729-B285254C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78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582AA-6237-4B30-AF15-C8424CEF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4742BC-239E-4B64-8FC0-F0334A98A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09E8A-2DD2-4311-BF3A-C666FA184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F7E5E-158F-4B18-905F-036335C8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6B4892-14D7-4C4B-8E0F-9FD9B22E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64DD8-39C8-4ED3-B792-6594F3B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5D52B-47E9-4D44-ADE0-897C7DDA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2DF6D5-A12A-4DFB-9BA7-65620D9B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5C40F-C52A-4BD2-91D6-457A1906A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DFD6-079F-4B2B-9C0A-39FD7EDFED0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176E5-F7E4-4FA0-8FCA-3EE08913E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96233-AC2B-4676-909D-BF1140B57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37892-F952-4D18-BD8C-4DBFB858C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BB412A-5FF0-46CF-A28B-9CF36C178700}"/>
              </a:ext>
            </a:extLst>
          </p:cNvPr>
          <p:cNvSpPr txBox="1"/>
          <p:nvPr/>
        </p:nvSpPr>
        <p:spPr>
          <a:xfrm>
            <a:off x="139338" y="165463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</a:t>
            </a:r>
          </a:p>
        </p:txBody>
      </p:sp>
    </p:spTree>
    <p:extLst>
      <p:ext uri="{BB962C8B-B14F-4D97-AF65-F5344CB8AC3E}">
        <p14:creationId xmlns:p14="http://schemas.microsoft.com/office/powerpoint/2010/main" val="360999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8142">
            <a:off x="3037706" y="3942759"/>
            <a:ext cx="1220584" cy="1170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 잡기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604077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434266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36848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15180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6135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사과는 가장 우측에 있으며 그늘진 위치에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가위는 현재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0,0,0,0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위치에 있음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이미지상 사과 절단위치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사과와 가지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중간점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혹은 줄기인식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가려져 있지 않음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694362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 손만 동작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보조손은 원점 대기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사과의 절단 포인트로 가위를 이동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617108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사과와 거리가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먼쪽에서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접근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오른쪽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사과와 가지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중간점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혹은 줄기인식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가위를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406521"/>
            <a:ext cx="5014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사과에 닿지 않는지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 절단위치에 근접했는지를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원점위치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549167" y="6446439"/>
            <a:ext cx="5642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이미지상 사과 절단위치가 가려져 있지 않기에 작업손만으로 작업이 가능하므로 작업손으로 작업 진행</a:t>
            </a: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E6B1067-D823-4EAA-BB0D-E0FCE90D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181" y="3619294"/>
            <a:ext cx="454745" cy="478166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BBB2642E-827B-4769-BE78-B176E827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95" y="3219408"/>
            <a:ext cx="663329" cy="697492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3A27B5B5-9493-4043-A29C-01795951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98676" y="1759006"/>
            <a:ext cx="497324" cy="522937"/>
          </a:xfrm>
          <a:prstGeom prst="rect">
            <a:avLst/>
          </a:prstGeom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A0D977C2-7633-4544-8425-ECD4E8E8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945" y="4312129"/>
            <a:ext cx="1159189" cy="20411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7EE80D-3AF7-40B8-80CC-D6E38CC5F860}"/>
              </a:ext>
            </a:extLst>
          </p:cNvPr>
          <p:cNvSpPr/>
          <p:nvPr/>
        </p:nvSpPr>
        <p:spPr>
          <a:xfrm>
            <a:off x="3836587" y="4312129"/>
            <a:ext cx="1097757" cy="20411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00B749-AEB0-4800-B53E-C8F145E80C94}"/>
              </a:ext>
            </a:extLst>
          </p:cNvPr>
          <p:cNvSpPr/>
          <p:nvPr/>
        </p:nvSpPr>
        <p:spPr>
          <a:xfrm>
            <a:off x="2370180" y="3587511"/>
            <a:ext cx="443697" cy="509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A8DD28-C55C-444C-84CD-B7CCBF1E914E}"/>
              </a:ext>
            </a:extLst>
          </p:cNvPr>
          <p:cNvSpPr txBox="1"/>
          <p:nvPr/>
        </p:nvSpPr>
        <p:spPr>
          <a:xfrm>
            <a:off x="2809392" y="3473117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B80C3-2CBD-4CFD-AD7E-0B16B906B2BC}"/>
              </a:ext>
            </a:extLst>
          </p:cNvPr>
          <p:cNvSpPr/>
          <p:nvPr/>
        </p:nvSpPr>
        <p:spPr>
          <a:xfrm>
            <a:off x="1534846" y="3225638"/>
            <a:ext cx="674377" cy="6912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298F6-E773-4563-98F0-524FF4AD79A4}"/>
              </a:ext>
            </a:extLst>
          </p:cNvPr>
          <p:cNvSpPr txBox="1"/>
          <p:nvPr/>
        </p:nvSpPr>
        <p:spPr>
          <a:xfrm>
            <a:off x="1223981" y="302630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FE00BA5D-A78A-4597-93E4-A3E2F34B1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44451" y="2438976"/>
            <a:ext cx="812182" cy="85401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946384" y="3887294"/>
            <a:ext cx="1447676" cy="13809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7BDB5-4E70-866D-D871-784AA5B13B85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01550-501B-E223-595C-13ADD551EEFA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16282-C1B2-85C4-CE7A-F60E5D96C020}"/>
              </a:ext>
            </a:extLst>
          </p:cNvPr>
          <p:cNvSpPr txBox="1"/>
          <p:nvPr/>
        </p:nvSpPr>
        <p:spPr>
          <a:xfrm>
            <a:off x="6549167" y="1556658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2025-05-10,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양손 좌표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7F856-51C1-984B-3966-90A3E145DC4A}"/>
              </a:ext>
            </a:extLst>
          </p:cNvPr>
          <p:cNvSpPr txBox="1"/>
          <p:nvPr/>
        </p:nvSpPr>
        <p:spPr>
          <a:xfrm>
            <a:off x="6948303" y="57238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적과 작업에 양손이 모두 필요한가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15018-B00D-E1DD-73AD-D310D561DE62}"/>
              </a:ext>
            </a:extLst>
          </p:cNvPr>
          <p:cNvGrpSpPr/>
          <p:nvPr/>
        </p:nvGrpSpPr>
        <p:grpSpPr>
          <a:xfrm flipH="1">
            <a:off x="820877" y="4816819"/>
            <a:ext cx="1159189" cy="2041181"/>
            <a:chOff x="4279420" y="4816819"/>
            <a:chExt cx="1159189" cy="2041181"/>
          </a:xfrm>
        </p:grpSpPr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31201B63-6DAE-AB56-736F-768C1062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8450B2-48E7-912B-CCD8-01FD9595C23D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29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③ 가위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740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적과작업을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위한 올바른 위치에 도달했는지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671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사과에 가위가 닿지 않는 거리임을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사과의 절단위치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사과와 가지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중간점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혹은 줄기인식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가위의 거리가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임을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사과의 절단위치와 가위 거리를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이내로 접근 필요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오른손을 이동하여 가위의 날이 ①번 사과의 절단위치에 닿게 접근함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889633" y="4993565"/>
            <a:ext cx="612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사과를 적과하기 위해 작업손을 움직여 가위의 날을 사과 꼭지 부분에 닿게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사과에 닿지 않는지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23939" y="6036979"/>
            <a:ext cx="612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위치가 ①번 사과의 절단위치로부터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까지 접근 필요</a:t>
            </a: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E6B1067-D823-4EAA-BB0D-E0FCE90D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81" y="3619294"/>
            <a:ext cx="454745" cy="478166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BBB2642E-827B-4769-BE78-B176E827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895" y="3219408"/>
            <a:ext cx="663329" cy="697492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3A27B5B5-9493-4043-A29C-01795951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98676" y="1759006"/>
            <a:ext cx="497324" cy="5229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00B749-AEB0-4800-B53E-C8F145E80C94}"/>
              </a:ext>
            </a:extLst>
          </p:cNvPr>
          <p:cNvSpPr/>
          <p:nvPr/>
        </p:nvSpPr>
        <p:spPr>
          <a:xfrm>
            <a:off x="2370180" y="3587511"/>
            <a:ext cx="443697" cy="509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A8DD28-C55C-444C-84CD-B7CCBF1E914E}"/>
              </a:ext>
            </a:extLst>
          </p:cNvPr>
          <p:cNvSpPr txBox="1"/>
          <p:nvPr/>
        </p:nvSpPr>
        <p:spPr>
          <a:xfrm>
            <a:off x="2809392" y="3473117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B80C3-2CBD-4CFD-AD7E-0B16B906B2BC}"/>
              </a:ext>
            </a:extLst>
          </p:cNvPr>
          <p:cNvSpPr/>
          <p:nvPr/>
        </p:nvSpPr>
        <p:spPr>
          <a:xfrm>
            <a:off x="1534846" y="3225638"/>
            <a:ext cx="674377" cy="6912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298F6-E773-4563-98F0-524FF4AD79A4}"/>
              </a:ext>
            </a:extLst>
          </p:cNvPr>
          <p:cNvSpPr txBox="1"/>
          <p:nvPr/>
        </p:nvSpPr>
        <p:spPr>
          <a:xfrm>
            <a:off x="1223981" y="302630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FE00BA5D-A78A-4597-93E4-A3E2F34B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4451" y="2438976"/>
            <a:ext cx="812182" cy="8540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B36D1AC-9CAA-44AA-B736-B7B93456ECA8}"/>
              </a:ext>
            </a:extLst>
          </p:cNvPr>
          <p:cNvGrpSpPr/>
          <p:nvPr/>
        </p:nvGrpSpPr>
        <p:grpSpPr>
          <a:xfrm>
            <a:off x="2348515" y="3227848"/>
            <a:ext cx="2018750" cy="2466016"/>
            <a:chOff x="2946384" y="3887294"/>
            <a:chExt cx="2018750" cy="2466016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988142">
              <a:off x="3037706" y="3942759"/>
              <a:ext cx="1220584" cy="1170354"/>
            </a:xfrm>
            <a:prstGeom prst="rect">
              <a:avLst/>
            </a:prstGeom>
          </p:spPr>
        </p:pic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5945" y="4312129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3836587" y="431212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946384" y="3887294"/>
              <a:ext cx="1447676" cy="138094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84F9E1-0709-DA6E-FC56-71431F550EAA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99C70-8D7C-0EF6-D575-682FB0D1AAAA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B794B-9620-674C-5B6D-3E9CFAF7A1D6}"/>
              </a:ext>
            </a:extLst>
          </p:cNvPr>
          <p:cNvSpPr txBox="1"/>
          <p:nvPr/>
        </p:nvSpPr>
        <p:spPr>
          <a:xfrm>
            <a:off x="6549167" y="1556658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2025-05-10,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좌표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80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④ 제거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/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자르기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488645"/>
            <a:ext cx="351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적과 작업을 실시해도 되는지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가위가 ①번 사과의 절단위치로부터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이내에 위치함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가위가 ②번 사과에 닿지 않는 위치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사과를 적과하기 위해 오른손의 손가락을 굽혀 가위를 움직여야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오른손의 엄지와 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중지에 힘을 주어 가위의 날을 오므림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오른손에 힘을 주고 가위를 오므려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사과를 제거함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사과에 닿지 않는지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91152" y="6022075"/>
            <a:ext cx="524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가위가 ①번 사과의 절단위치에 있고 남겨야 하는 ②번 사과에 닿는 것을 확인하였으므로 작업손에 힘을 주어 가위를 오므려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사과를 제거함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E6B1067-D823-4EAA-BB0D-E0FCE90D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81" y="3619294"/>
            <a:ext cx="454745" cy="478166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BBB2642E-827B-4769-BE78-B176E827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895" y="3219408"/>
            <a:ext cx="663329" cy="697492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3A27B5B5-9493-4043-A29C-01795951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98676" y="1759006"/>
            <a:ext cx="497324" cy="5229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00B749-AEB0-4800-B53E-C8F145E80C94}"/>
              </a:ext>
            </a:extLst>
          </p:cNvPr>
          <p:cNvSpPr/>
          <p:nvPr/>
        </p:nvSpPr>
        <p:spPr>
          <a:xfrm>
            <a:off x="2370180" y="3587511"/>
            <a:ext cx="443697" cy="509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A8DD28-C55C-444C-84CD-B7CCBF1E914E}"/>
              </a:ext>
            </a:extLst>
          </p:cNvPr>
          <p:cNvSpPr txBox="1"/>
          <p:nvPr/>
        </p:nvSpPr>
        <p:spPr>
          <a:xfrm>
            <a:off x="2809392" y="3473117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B80C3-2CBD-4CFD-AD7E-0B16B906B2BC}"/>
              </a:ext>
            </a:extLst>
          </p:cNvPr>
          <p:cNvSpPr/>
          <p:nvPr/>
        </p:nvSpPr>
        <p:spPr>
          <a:xfrm>
            <a:off x="1534846" y="3225638"/>
            <a:ext cx="674377" cy="6912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298F6-E773-4563-98F0-524FF4AD79A4}"/>
              </a:ext>
            </a:extLst>
          </p:cNvPr>
          <p:cNvSpPr txBox="1"/>
          <p:nvPr/>
        </p:nvSpPr>
        <p:spPr>
          <a:xfrm>
            <a:off x="1223981" y="302630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FE00BA5D-A78A-4597-93E4-A3E2F34B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4451" y="2438976"/>
            <a:ext cx="812182" cy="854011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43604">
            <a:off x="2439837" y="3283313"/>
            <a:ext cx="1220584" cy="1170354"/>
          </a:xfrm>
          <a:prstGeom prst="rect">
            <a:avLst/>
          </a:prstGeom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A0D977C2-7633-4544-8425-ECD4E8E8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55462">
            <a:off x="3487950" y="3230757"/>
            <a:ext cx="1159189" cy="20411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7EE80D-3AF7-40B8-80CC-D6E38CC5F860}"/>
              </a:ext>
            </a:extLst>
          </p:cNvPr>
          <p:cNvSpPr/>
          <p:nvPr/>
        </p:nvSpPr>
        <p:spPr>
          <a:xfrm>
            <a:off x="3294669" y="3500438"/>
            <a:ext cx="1684525" cy="1690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406403" y="3337134"/>
            <a:ext cx="1334042" cy="11651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897F6-9CD0-E9D4-B026-104D703D4C68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20779-9C29-E01D-C644-62BAB2EBE550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FBD10-9793-CAF4-1082-C22FD35BF14D}"/>
              </a:ext>
            </a:extLst>
          </p:cNvPr>
          <p:cNvSpPr txBox="1"/>
          <p:nvPr/>
        </p:nvSpPr>
        <p:spPr>
          <a:xfrm>
            <a:off x="6549167" y="1556658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2025-05-10,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좌표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57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⑤ 원위치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20340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작업이 끝난 뒤에 무엇을 해야 할까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6173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적과를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마무리하여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사과가 제거된 상태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사과는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과실당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엽면적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LMA_per_fruit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권장치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30-40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엽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충족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463498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적과가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마무리되었으므로 작업손을 원위치로 이동하여야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사과를 건드리지 않으면서 오른손을 원점위치로 이동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가위작업을 위해 힘주었던 엄지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중지를 원위치로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사과가 정위치에 있음을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작업손과 보조손이 원점 위치에 있음을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엄지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중지 데이터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6022075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원점으로 이동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BBB2642E-827B-4769-BE78-B176E827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895" y="3219408"/>
            <a:ext cx="663329" cy="697492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3A27B5B5-9493-4043-A29C-01795951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98676" y="1759006"/>
            <a:ext cx="497324" cy="52293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B80C3-2CBD-4CFD-AD7E-0B16B906B2BC}"/>
              </a:ext>
            </a:extLst>
          </p:cNvPr>
          <p:cNvSpPr/>
          <p:nvPr/>
        </p:nvSpPr>
        <p:spPr>
          <a:xfrm>
            <a:off x="1534846" y="3225638"/>
            <a:ext cx="674377" cy="6912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298F6-E773-4563-98F0-524FF4AD79A4}"/>
              </a:ext>
            </a:extLst>
          </p:cNvPr>
          <p:cNvSpPr txBox="1"/>
          <p:nvPr/>
        </p:nvSpPr>
        <p:spPr>
          <a:xfrm>
            <a:off x="1223981" y="302630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FE00BA5D-A78A-4597-93E4-A3E2F34B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4451" y="2438976"/>
            <a:ext cx="812182" cy="854011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43604">
            <a:off x="2439837" y="4692689"/>
            <a:ext cx="1220584" cy="1170354"/>
          </a:xfrm>
          <a:prstGeom prst="rect">
            <a:avLst/>
          </a:prstGeom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A0D977C2-7633-4544-8425-ECD4E8E8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55462">
            <a:off x="3487950" y="4640133"/>
            <a:ext cx="1159189" cy="20411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7EE80D-3AF7-40B8-80CC-D6E38CC5F860}"/>
              </a:ext>
            </a:extLst>
          </p:cNvPr>
          <p:cNvSpPr/>
          <p:nvPr/>
        </p:nvSpPr>
        <p:spPr>
          <a:xfrm>
            <a:off x="3294669" y="4909814"/>
            <a:ext cx="1684525" cy="1690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406403" y="4746510"/>
            <a:ext cx="1334042" cy="11651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73C527-3FD7-7B7E-6E6E-1F03610C1D11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D3FE4-39A5-3000-58EC-0C572014FA1A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F5205-E489-8F2D-7FF8-15694D036B52}"/>
              </a:ext>
            </a:extLst>
          </p:cNvPr>
          <p:cNvSpPr txBox="1"/>
          <p:nvPr/>
        </p:nvSpPr>
        <p:spPr>
          <a:xfrm>
            <a:off x="6549167" y="1556658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2025-05-10,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좌표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8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DED745-7E5B-44A1-A888-ADCC485A3C29}"/>
              </a:ext>
            </a:extLst>
          </p:cNvPr>
          <p:cNvSpPr txBox="1"/>
          <p:nvPr/>
        </p:nvSpPr>
        <p:spPr>
          <a:xfrm>
            <a:off x="139338" y="165463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</a:t>
            </a:r>
          </a:p>
        </p:txBody>
      </p:sp>
    </p:spTree>
    <p:extLst>
      <p:ext uri="{BB962C8B-B14F-4D97-AF65-F5344CB8AC3E}">
        <p14:creationId xmlns:p14="http://schemas.microsoft.com/office/powerpoint/2010/main" val="344376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90064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46838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62032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299765" y="523461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가지치기가 필요한 나무인가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위에 있는 가지는 도장지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지면에서 수직으로 뻗은 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햇빛 투과를 막고 통풍을 방해하기 때문에 가지치기 되어야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가지와 대상 가지를 구별 필요</a:t>
            </a:r>
            <a:r>
              <a:rPr lang="en-US" altLang="ko-KR" sz="14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14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절단위치를 </a:t>
            </a:r>
            <a:r>
              <a:rPr lang="ko-KR" altLang="en-US" sz="1400" dirty="0" err="1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파악해야하기</a:t>
            </a:r>
            <a:r>
              <a:rPr lang="ko-KR" altLang="en-US" sz="14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때문에</a:t>
            </a:r>
            <a:endParaRPr lang="en-US" altLang="ko-KR" sz="1400" dirty="0"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728481"/>
            <a:ext cx="5014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주가지의 수많은 위치 중에서 방해물이 없으며 시야에 잘 보이는 곳이 보조손이 위치하게 될 지점이 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 위치로 보조손이 접근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868945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주가지 쪽으로 이동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04418" y="5592864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주가지 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사이 거리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690860" y="6266908"/>
            <a:ext cx="573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도장지가 뻗은 나무로 제거가 필요함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따라서 보조손을 방해물이 없는 지점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접근시킴</a:t>
            </a: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43604">
            <a:off x="2439837" y="4692689"/>
            <a:ext cx="1220584" cy="1170354"/>
          </a:xfrm>
          <a:prstGeom prst="rect">
            <a:avLst/>
          </a:prstGeom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A0D977C2-7633-4544-8425-ECD4E8E8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462">
            <a:off x="3487950" y="4640133"/>
            <a:ext cx="1159189" cy="20411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7EE80D-3AF7-40B8-80CC-D6E38CC5F860}"/>
              </a:ext>
            </a:extLst>
          </p:cNvPr>
          <p:cNvSpPr/>
          <p:nvPr/>
        </p:nvSpPr>
        <p:spPr>
          <a:xfrm>
            <a:off x="3294669" y="4909814"/>
            <a:ext cx="1684525" cy="1690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406403" y="4746510"/>
            <a:ext cx="1334042" cy="11651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3">
            <a:extLst>
              <a:ext uri="{FF2B5EF4-FFF2-40B4-BE49-F238E27FC236}">
                <a16:creationId xmlns:a16="http://schemas.microsoft.com/office/drawing/2014/main" id="{6A2BFE55-1F2E-404B-A941-410EDD42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40068" flipH="1">
            <a:off x="632363" y="4600039"/>
            <a:ext cx="1159189" cy="199296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562964-3ADD-4E20-BBF9-59D308C28BB3}"/>
              </a:ext>
            </a:extLst>
          </p:cNvPr>
          <p:cNvSpPr/>
          <p:nvPr/>
        </p:nvSpPr>
        <p:spPr>
          <a:xfrm>
            <a:off x="701219" y="4565831"/>
            <a:ext cx="1014413" cy="21774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C585CD-1387-41EE-BA2E-CBEC49FB7D49}"/>
              </a:ext>
            </a:extLst>
          </p:cNvPr>
          <p:cNvSpPr/>
          <p:nvPr/>
        </p:nvSpPr>
        <p:spPr>
          <a:xfrm>
            <a:off x="2657976" y="952465"/>
            <a:ext cx="908184" cy="1329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6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 잡기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55242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51030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22059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93607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77092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방해물이 없는 지점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903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보조손이 주가지를 잡을 만큼 근접했나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818079"/>
            <a:ext cx="512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보조손이 지점으로부터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이내에 있음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48068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가지치기를 하기 위해 왼손으로 가지를 잡아 가지를 고정시켜야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184698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왼손의 손가락을 굽혀 가지를 단단하게 붙잡아 고정함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025649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위치와 지점 위치 일치 확인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5991767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보조손은 해당 위치에 도달하였고 주가지 고정작업까지 완료</a:t>
            </a: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43604">
            <a:off x="2439837" y="4692689"/>
            <a:ext cx="1220584" cy="1170354"/>
          </a:xfrm>
          <a:prstGeom prst="rect">
            <a:avLst/>
          </a:prstGeom>
        </p:spPr>
      </p:pic>
      <p:pic>
        <p:nvPicPr>
          <p:cNvPr id="40" name="Picture 23">
            <a:extLst>
              <a:ext uri="{FF2B5EF4-FFF2-40B4-BE49-F238E27FC236}">
                <a16:creationId xmlns:a16="http://schemas.microsoft.com/office/drawing/2014/main" id="{A0D977C2-7633-4544-8425-ECD4E8E8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5462">
            <a:off x="3487950" y="4640133"/>
            <a:ext cx="1159189" cy="20411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7EE80D-3AF7-40B8-80CC-D6E38CC5F860}"/>
              </a:ext>
            </a:extLst>
          </p:cNvPr>
          <p:cNvSpPr/>
          <p:nvPr/>
        </p:nvSpPr>
        <p:spPr>
          <a:xfrm>
            <a:off x="3294669" y="4909814"/>
            <a:ext cx="1684525" cy="1690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406403" y="4746510"/>
            <a:ext cx="1334042" cy="11651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3">
            <a:extLst>
              <a:ext uri="{FF2B5EF4-FFF2-40B4-BE49-F238E27FC236}">
                <a16:creationId xmlns:a16="http://schemas.microsoft.com/office/drawing/2014/main" id="{6A2BFE55-1F2E-404B-A941-410EDD42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7145" flipH="1">
            <a:off x="362505" y="2590729"/>
            <a:ext cx="1159189" cy="199296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562964-3ADD-4E20-BBF9-59D308C28BB3}"/>
              </a:ext>
            </a:extLst>
          </p:cNvPr>
          <p:cNvSpPr/>
          <p:nvPr/>
        </p:nvSpPr>
        <p:spPr>
          <a:xfrm>
            <a:off x="176758" y="2735416"/>
            <a:ext cx="1393889" cy="18189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8804DA-2C96-B2C2-5F94-92800260044F}"/>
              </a:ext>
            </a:extLst>
          </p:cNvPr>
          <p:cNvSpPr/>
          <p:nvPr/>
        </p:nvSpPr>
        <p:spPr>
          <a:xfrm>
            <a:off x="2657976" y="952465"/>
            <a:ext cx="908184" cy="1329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③ 가위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91479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5177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519604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36002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2575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도장지 절단위치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지금 상태를 파악하고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해야할걸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알려줘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893281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보조손으로 주가지를 붙잡고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가위와 도장지 절단위치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좌표는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떨어져있는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779700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가지치기를 하기 위해 작업손으로 가위의 날을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가지에 가까이 가져가야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608651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00cm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이동해 가위의 날과 도장지 절단위치에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접근시킴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512279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가위날과 도장지 절단위치 사이 거리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6284122"/>
            <a:ext cx="524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보조손이 주가지를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잡고있고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제거해야할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도장지가 있으므로 가지치기 작업을 위해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이동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4D0875-473A-63FF-966C-94E993E9E894}"/>
              </a:ext>
            </a:extLst>
          </p:cNvPr>
          <p:cNvGrpSpPr/>
          <p:nvPr/>
        </p:nvGrpSpPr>
        <p:grpSpPr>
          <a:xfrm>
            <a:off x="2924737" y="1892282"/>
            <a:ext cx="2572791" cy="2041181"/>
            <a:chOff x="2406403" y="2430741"/>
            <a:chExt cx="2572791" cy="2041181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43604">
              <a:off x="2439837" y="2483297"/>
              <a:ext cx="1220584" cy="1170354"/>
            </a:xfrm>
            <a:prstGeom prst="rect">
              <a:avLst/>
            </a:prstGeom>
          </p:spPr>
        </p:pic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55462">
              <a:off x="3487950" y="2430741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3294669" y="2700422"/>
              <a:ext cx="1684525" cy="169068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406403" y="2537118"/>
              <a:ext cx="1334042" cy="116519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Picture 23">
            <a:extLst>
              <a:ext uri="{FF2B5EF4-FFF2-40B4-BE49-F238E27FC236}">
                <a16:creationId xmlns:a16="http://schemas.microsoft.com/office/drawing/2014/main" id="{6A2BFE55-1F2E-404B-A941-410EDD42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7145" flipH="1">
            <a:off x="937727" y="1917013"/>
            <a:ext cx="1159189" cy="199296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562964-3ADD-4E20-BBF9-59D308C28BB3}"/>
              </a:ext>
            </a:extLst>
          </p:cNvPr>
          <p:cNvSpPr/>
          <p:nvPr/>
        </p:nvSpPr>
        <p:spPr>
          <a:xfrm>
            <a:off x="751980" y="2061700"/>
            <a:ext cx="1393889" cy="18189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69B7EC-60F4-09D2-724D-07C6BD53ABA0}"/>
              </a:ext>
            </a:extLst>
          </p:cNvPr>
          <p:cNvSpPr/>
          <p:nvPr/>
        </p:nvSpPr>
        <p:spPr>
          <a:xfrm>
            <a:off x="2657976" y="952465"/>
            <a:ext cx="908184" cy="1329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3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332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④ 제거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/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자르기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98464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439971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42185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34182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19523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도장지 절단위치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지금은 어때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747748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보조손으로 주가지를 붙잡고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도장지 절단위치와 가위날은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이내에 위치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681953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가지치기를 하기 위해 작업손을 굽혀 벌려진 가위를 오므려 가지를 잘라야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660542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가위에 걸린 손가락에 힘을 주어 굽혀 가지를 자른다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449955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가지치기를 하기 위해 작업손의 손가락을 굽혀 가위를 오므려서 가지를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잘라냄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33609" y="6285614"/>
            <a:ext cx="524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보조손이 주가지를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잡고있고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제거해야할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절단위치와 가위가 작업반경 내에 있으므로 작업 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9C0E8E-5B5F-48C4-8B5F-E92E1094985B}"/>
              </a:ext>
            </a:extLst>
          </p:cNvPr>
          <p:cNvGrpSpPr/>
          <p:nvPr/>
        </p:nvGrpSpPr>
        <p:grpSpPr>
          <a:xfrm>
            <a:off x="3073147" y="1721585"/>
            <a:ext cx="2572791" cy="2041181"/>
            <a:chOff x="2406403" y="2430741"/>
            <a:chExt cx="2572791" cy="2041181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43604">
              <a:off x="2439837" y="2483297"/>
              <a:ext cx="1220584" cy="1170354"/>
            </a:xfrm>
            <a:prstGeom prst="rect">
              <a:avLst/>
            </a:prstGeom>
          </p:spPr>
        </p:pic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55462">
              <a:off x="3487950" y="2430741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3294669" y="2700422"/>
              <a:ext cx="1684525" cy="169068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406403" y="2537118"/>
              <a:ext cx="1334042" cy="116519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Picture 23">
            <a:extLst>
              <a:ext uri="{FF2B5EF4-FFF2-40B4-BE49-F238E27FC236}">
                <a16:creationId xmlns:a16="http://schemas.microsoft.com/office/drawing/2014/main" id="{6A2BFE55-1F2E-404B-A941-410EDD42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7145" flipH="1">
            <a:off x="933689" y="1941607"/>
            <a:ext cx="1159189" cy="199296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562964-3ADD-4E20-BBF9-59D308C28BB3}"/>
              </a:ext>
            </a:extLst>
          </p:cNvPr>
          <p:cNvSpPr/>
          <p:nvPr/>
        </p:nvSpPr>
        <p:spPr>
          <a:xfrm>
            <a:off x="747942" y="2086294"/>
            <a:ext cx="1393889" cy="18189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4E60D7-EF8B-5109-AA54-B70EC3AAD06A}"/>
              </a:ext>
            </a:extLst>
          </p:cNvPr>
          <p:cNvSpPr/>
          <p:nvPr/>
        </p:nvSpPr>
        <p:spPr>
          <a:xfrm>
            <a:off x="2657976" y="952465"/>
            <a:ext cx="908184" cy="1329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EC23196-4117-A7F9-8AF8-236DC02A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가지치기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⑤ 원위치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740868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가지를 잘랐는데 확인해줘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지면으로부터 수직으로 뻗은 가지가 없음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 손이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가지쪽으로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뻗어져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작업이 완료된 직후로 보임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작업을 이어하기 위하여 양 손을 원위치로 옮겨야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보조손과 작업손을 원점 위치로 이동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작동을 위해 주었던 손가락 힘을 원상태로 복구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995588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원점 도달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손가락 데이터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89633" y="5893716"/>
            <a:ext cx="524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가지치기 작업을 진행할 가지가 보이지 않음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원상태로 복구진행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9C0E8E-5B5F-48C4-8B5F-E92E1094985B}"/>
              </a:ext>
            </a:extLst>
          </p:cNvPr>
          <p:cNvGrpSpPr/>
          <p:nvPr/>
        </p:nvGrpSpPr>
        <p:grpSpPr>
          <a:xfrm>
            <a:off x="2557641" y="2722582"/>
            <a:ext cx="2572791" cy="2041181"/>
            <a:chOff x="2406403" y="2430741"/>
            <a:chExt cx="2572791" cy="2041181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43604">
              <a:off x="2439837" y="2483297"/>
              <a:ext cx="1220584" cy="1170354"/>
            </a:xfrm>
            <a:prstGeom prst="rect">
              <a:avLst/>
            </a:prstGeom>
          </p:spPr>
        </p:pic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55462">
              <a:off x="3487950" y="2430741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3294669" y="2700422"/>
              <a:ext cx="1684525" cy="169068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406403" y="2537118"/>
              <a:ext cx="1334042" cy="116519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16963D-74B4-478A-A1BA-65AEDCD5C691}"/>
              </a:ext>
            </a:extLst>
          </p:cNvPr>
          <p:cNvGrpSpPr/>
          <p:nvPr/>
        </p:nvGrpSpPr>
        <p:grpSpPr>
          <a:xfrm>
            <a:off x="173845" y="2920068"/>
            <a:ext cx="1393889" cy="1992960"/>
            <a:chOff x="133463" y="1917013"/>
            <a:chExt cx="1393889" cy="1992960"/>
          </a:xfrm>
        </p:grpSpPr>
        <p:pic>
          <p:nvPicPr>
            <p:cNvPr id="46" name="Picture 23">
              <a:extLst>
                <a:ext uri="{FF2B5EF4-FFF2-40B4-BE49-F238E27FC236}">
                  <a16:creationId xmlns:a16="http://schemas.microsoft.com/office/drawing/2014/main" id="{6A2BFE55-1F2E-404B-A941-410EDD42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37145" flipH="1">
              <a:off x="319210" y="1917013"/>
              <a:ext cx="1159189" cy="199296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1562964-3ADD-4E20-BBF9-59D308C28BB3}"/>
                </a:ext>
              </a:extLst>
            </p:cNvPr>
            <p:cNvSpPr/>
            <p:nvPr/>
          </p:nvSpPr>
          <p:spPr>
            <a:xfrm>
              <a:off x="133463" y="2061700"/>
              <a:ext cx="1393889" cy="181894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810706-FA07-C559-9C63-9D1BBAF6FABB}"/>
              </a:ext>
            </a:extLst>
          </p:cNvPr>
          <p:cNvSpPr/>
          <p:nvPr/>
        </p:nvSpPr>
        <p:spPr>
          <a:xfrm>
            <a:off x="2593033" y="822116"/>
            <a:ext cx="878706" cy="1395074"/>
          </a:xfrm>
          <a:prstGeom prst="rect">
            <a:avLst/>
          </a:prstGeom>
          <a:solidFill>
            <a:srgbClr val="D6DCE5"/>
          </a:solidFill>
          <a:ln>
            <a:solidFill>
              <a:srgbClr val="D6DC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5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접근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EFD38B-58D2-498B-AEC6-54482C8D116D}"/>
              </a:ext>
            </a:extLst>
          </p:cNvPr>
          <p:cNvGrpSpPr/>
          <p:nvPr/>
        </p:nvGrpSpPr>
        <p:grpSpPr>
          <a:xfrm>
            <a:off x="0" y="1060813"/>
            <a:ext cx="6021736" cy="4354392"/>
            <a:chOff x="475713" y="165463"/>
            <a:chExt cx="6021736" cy="435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84197CA-B0E7-4DCA-AA2D-E9353EAE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5713" y="1793966"/>
              <a:ext cx="6021736" cy="2725889"/>
            </a:xfrm>
            <a:prstGeom prst="rect">
              <a:avLst/>
            </a:prstGeom>
          </p:spPr>
        </p:pic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2714986E-96DC-443F-971F-191509A7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766" y="165463"/>
              <a:ext cx="1038858" cy="1699949"/>
            </a:xfrm>
            <a:prstGeom prst="rect">
              <a:avLst/>
            </a:prstGeom>
          </p:spPr>
        </p:pic>
        <p:pic>
          <p:nvPicPr>
            <p:cNvPr id="7" name="Picture 17">
              <a:extLst>
                <a:ext uri="{FF2B5EF4-FFF2-40B4-BE49-F238E27FC236}">
                  <a16:creationId xmlns:a16="http://schemas.microsoft.com/office/drawing/2014/main" id="{B5E34AAA-4E31-4AB9-83D6-06AB7CDE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29285">
              <a:off x="4037358" y="1110800"/>
              <a:ext cx="476703" cy="702053"/>
            </a:xfrm>
            <a:prstGeom prst="rect">
              <a:avLst/>
            </a:prstGeom>
          </p:spPr>
        </p:pic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5AD4CED6-D6DD-4D28-B7A6-C5BAE2CE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699" flipH="1">
              <a:off x="3639030" y="1140774"/>
              <a:ext cx="241160" cy="727971"/>
            </a:xfrm>
            <a:prstGeom prst="rect">
              <a:avLst/>
            </a:prstGeom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3FF01D56-FD4E-49F0-AE12-9A926852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272" y="1156210"/>
              <a:ext cx="359696" cy="611232"/>
            </a:xfrm>
            <a:prstGeom prst="rect">
              <a:avLst/>
            </a:prstGeom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DB76A631-1E19-4B33-B149-B50D97B8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52352">
              <a:off x="4060441" y="1694708"/>
              <a:ext cx="866366" cy="144196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9F4ADBB-29A9-4395-8BD0-B6B1628F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564" y="1757042"/>
              <a:ext cx="713907" cy="97187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CDF0316-8955-4F54-9BA2-57A47117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565654">
              <a:off x="4032585" y="2390110"/>
              <a:ext cx="754841" cy="1104979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D837214-9928-4AAF-BD94-13364E8A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645645">
              <a:off x="2768226" y="1978739"/>
              <a:ext cx="734535" cy="1189947"/>
            </a:xfrm>
            <a:prstGeom prst="rect">
              <a:avLst/>
            </a:prstGeom>
          </p:spPr>
        </p:pic>
      </p:grpSp>
      <p:pic>
        <p:nvPicPr>
          <p:cNvPr id="15" name="Picture 23">
            <a:extLst>
              <a:ext uri="{FF2B5EF4-FFF2-40B4-BE49-F238E27FC236}">
                <a16:creationId xmlns:a16="http://schemas.microsoft.com/office/drawing/2014/main" id="{FAF04C18-6E9B-467D-9D85-E07C5E797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9420" y="4816819"/>
            <a:ext cx="1159189" cy="2041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90602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197813" y="596616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27552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05884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271596" y="331362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233403" y="4568411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197813" y="530134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549167" y="1556658"/>
            <a:ext cx="6179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2025-04-20,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65000 lux,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RGB/Depth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 시야 내 주 작업 대상 꽃 클러스터까지의 평균 관측 거리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645976" y="534295"/>
            <a:ext cx="643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적화 작업 진행이 필요해 보이는지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필요하다면 어떤 꽃들을 어떤 순서로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제거해야하는지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4069C3-D7AB-4376-AC67-5CE6BE7FF99F}"/>
              </a:ext>
            </a:extLst>
          </p:cNvPr>
          <p:cNvSpPr/>
          <p:nvPr/>
        </p:nvSpPr>
        <p:spPr>
          <a:xfrm>
            <a:off x="2979052" y="1020813"/>
            <a:ext cx="1244375" cy="1459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D2E52-DDA6-4193-A735-E14B33181915}"/>
              </a:ext>
            </a:extLst>
          </p:cNvPr>
          <p:cNvSpPr txBox="1"/>
          <p:nvPr/>
        </p:nvSpPr>
        <p:spPr>
          <a:xfrm>
            <a:off x="2834377" y="73759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</a:t>
            </a:r>
            <a:r>
              <a:rPr lang="en-US" altLang="ko-KR" sz="1400" dirty="0" err="1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FlowerCluster_A</a:t>
            </a:r>
            <a:endParaRPr lang="ko-KR" altLang="en-US" sz="1400" dirty="0">
              <a:solidFill>
                <a:srgbClr val="FF000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8CA91-35D9-468C-8C62-6EBCBE5DFBB0}"/>
              </a:ext>
            </a:extLst>
          </p:cNvPr>
          <p:cNvSpPr/>
          <p:nvPr/>
        </p:nvSpPr>
        <p:spPr>
          <a:xfrm>
            <a:off x="3249266" y="2631596"/>
            <a:ext cx="1450071" cy="17731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7BB2D-3B77-45A6-BC35-516AB25439E3}"/>
              </a:ext>
            </a:extLst>
          </p:cNvPr>
          <p:cNvSpPr txBox="1"/>
          <p:nvPr/>
        </p:nvSpPr>
        <p:spPr>
          <a:xfrm>
            <a:off x="4436116" y="2354856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 </a:t>
            </a:r>
            <a:r>
              <a:rPr lang="en-US" altLang="ko-KR" sz="1400" dirty="0" err="1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FlowerCluster_B</a:t>
            </a:r>
            <a:endParaRPr lang="ko-KR" altLang="en-US" sz="1400" dirty="0">
              <a:solidFill>
                <a:srgbClr val="00B0F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567794" y="2337899"/>
            <a:ext cx="8033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주요 꽃 클러스터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식별됨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클러스터 분석 결과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 내에서 가장 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중심화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(KingBloom_A01)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(Lateral_A02-A04).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클러스터 내에서 가장 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중심화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(KingBloom_B01)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(Lateral_B02-B03).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534497" y="3573723"/>
            <a:ext cx="7662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클러스터에서 가장 건강하고 발육이 좋은 중심화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(KingBloom_A01, KingBloom_B01)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보존하고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나머지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(Lateral_A02-A04, Lateral_B02-B03)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로봇 팔의 작업 효율성 및 안정성을 고려하여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순으로 진행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클러스터 내에서는 접근이 용이하고 다른 꽃에 간섭이 적은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측화부터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순차적으로 제거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534496" y="5609119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좌표와 손 좌표 인식하여 비교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500139" y="6335494"/>
            <a:ext cx="6165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적화작업이 필요하며 적화작업에 용이한 환경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꽃송이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인식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-&gt;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순으로 진행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9D9B27-3E12-4C95-96F2-7BD2085CCEB9}"/>
              </a:ext>
            </a:extLst>
          </p:cNvPr>
          <p:cNvSpPr/>
          <p:nvPr/>
        </p:nvSpPr>
        <p:spPr>
          <a:xfrm>
            <a:off x="4310062" y="4816819"/>
            <a:ext cx="1097757" cy="20411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5BC79A-8814-E122-B4F1-DD7160C10DDB}"/>
              </a:ext>
            </a:extLst>
          </p:cNvPr>
          <p:cNvSpPr/>
          <p:nvPr/>
        </p:nvSpPr>
        <p:spPr>
          <a:xfrm>
            <a:off x="3103478" y="1101564"/>
            <a:ext cx="886459" cy="8783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500FA8-E327-6434-3AB4-216C982F01A5}"/>
              </a:ext>
            </a:extLst>
          </p:cNvPr>
          <p:cNvSpPr/>
          <p:nvPr/>
        </p:nvSpPr>
        <p:spPr>
          <a:xfrm>
            <a:off x="3802356" y="2769947"/>
            <a:ext cx="886459" cy="8783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3685E3-FC60-8EAE-5A09-4FFC6CD1A440}"/>
              </a:ext>
            </a:extLst>
          </p:cNvPr>
          <p:cNvSpPr txBox="1"/>
          <p:nvPr/>
        </p:nvSpPr>
        <p:spPr>
          <a:xfrm>
            <a:off x="3949203" y="1478569"/>
            <a:ext cx="1326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KingBloom_A01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16428E-77DE-ED1D-ABE7-1110750E6325}"/>
              </a:ext>
            </a:extLst>
          </p:cNvPr>
          <p:cNvSpPr txBox="1"/>
          <p:nvPr/>
        </p:nvSpPr>
        <p:spPr>
          <a:xfrm>
            <a:off x="4708372" y="3021253"/>
            <a:ext cx="1326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KingBloom_B01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F65267-AD42-3B4D-D6EE-CEAF149DAB36}"/>
              </a:ext>
            </a:extLst>
          </p:cNvPr>
          <p:cNvSpPr txBox="1"/>
          <p:nvPr/>
        </p:nvSpPr>
        <p:spPr>
          <a:xfrm>
            <a:off x="6534497" y="4901749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FlowerCluster_B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접근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이동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461657-B05E-4BE3-ED66-96B69A877292}"/>
              </a:ext>
            </a:extLst>
          </p:cNvPr>
          <p:cNvSpPr/>
          <p:nvPr/>
        </p:nvSpPr>
        <p:spPr>
          <a:xfrm>
            <a:off x="3052062" y="2054310"/>
            <a:ext cx="284000" cy="2789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83D745C-5F4C-BDCD-118E-F31A41A5CD06}"/>
              </a:ext>
            </a:extLst>
          </p:cNvPr>
          <p:cNvSpPr/>
          <p:nvPr/>
        </p:nvSpPr>
        <p:spPr>
          <a:xfrm>
            <a:off x="3369737" y="2079336"/>
            <a:ext cx="284000" cy="2789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25DE4B-6B6D-6C2D-A88F-1A05D918EDEF}"/>
              </a:ext>
            </a:extLst>
          </p:cNvPr>
          <p:cNvSpPr/>
          <p:nvPr/>
        </p:nvSpPr>
        <p:spPr>
          <a:xfrm>
            <a:off x="3832757" y="2104663"/>
            <a:ext cx="284000" cy="2789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FB6148-8EC8-0095-42A0-5A06147C1830}"/>
              </a:ext>
            </a:extLst>
          </p:cNvPr>
          <p:cNvSpPr/>
          <p:nvPr/>
        </p:nvSpPr>
        <p:spPr>
          <a:xfrm>
            <a:off x="3325839" y="2699716"/>
            <a:ext cx="450801" cy="44783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99C5C0-FE3A-CF6C-4A5D-1A991ADD2506}"/>
              </a:ext>
            </a:extLst>
          </p:cNvPr>
          <p:cNvSpPr/>
          <p:nvPr/>
        </p:nvSpPr>
        <p:spPr>
          <a:xfrm>
            <a:off x="3946053" y="3681984"/>
            <a:ext cx="562841" cy="62459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92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DED745-7E5B-44A1-A888-ADCC485A3C29}"/>
              </a:ext>
            </a:extLst>
          </p:cNvPr>
          <p:cNvSpPr txBox="1"/>
          <p:nvPr/>
        </p:nvSpPr>
        <p:spPr>
          <a:xfrm>
            <a:off x="139338" y="165463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</a:t>
            </a:r>
          </a:p>
        </p:txBody>
      </p:sp>
    </p:spTree>
    <p:extLst>
      <p:ext uri="{BB962C8B-B14F-4D97-AF65-F5344CB8AC3E}">
        <p14:creationId xmlns:p14="http://schemas.microsoft.com/office/powerpoint/2010/main" val="191136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8142">
            <a:off x="2623463" y="4447449"/>
            <a:ext cx="1220584" cy="1170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6033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13994" y="247257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44626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4150" y="437154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26980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지금 이 사과 수확할 수 있나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25298" y="2802779"/>
            <a:ext cx="512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맨 앞에 있는 사과의 크기가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80mm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안팍이고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전체적으로 붉은색이 고르게 분포하며 질감이 매끄럽고 흠이 없으므로 수확하기에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sz="1400" dirty="0"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706356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앞에 있는 사과를 수확하기 위해 대상과 가까운 위치로 보조손을 이동하여야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604617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이동하여 목표 사과에 가까이 접근함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사과에 닿지 않는 경로로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이동해야함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619043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수확하고자 하는 사과와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68292" y="6285614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가까운 사과는 수확가능한 사과로 수확작업을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9F3B5-35E5-48EA-A530-5AE6C82C43D2}"/>
              </a:ext>
            </a:extLst>
          </p:cNvPr>
          <p:cNvGrpSpPr/>
          <p:nvPr/>
        </p:nvGrpSpPr>
        <p:grpSpPr>
          <a:xfrm>
            <a:off x="3391702" y="4816819"/>
            <a:ext cx="1159189" cy="2041181"/>
            <a:chOff x="4279420" y="4816819"/>
            <a:chExt cx="1159189" cy="2041181"/>
          </a:xfrm>
        </p:grpSpPr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532141" y="4391984"/>
            <a:ext cx="1447676" cy="13809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62C852-F476-4DD7-8B4F-6648CB028510}"/>
              </a:ext>
            </a:extLst>
          </p:cNvPr>
          <p:cNvGrpSpPr/>
          <p:nvPr/>
        </p:nvGrpSpPr>
        <p:grpSpPr>
          <a:xfrm flipH="1">
            <a:off x="820877" y="4816819"/>
            <a:ext cx="1159189" cy="2041181"/>
            <a:chOff x="4279420" y="4816819"/>
            <a:chExt cx="1159189" cy="2041181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BB8FA43-F5C2-420D-B4A7-5949A009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0223">
            <a:off x="1102356" y="3114192"/>
            <a:ext cx="1295628" cy="1290606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13573B-DCAD-4B53-BF62-5AB5530DA40B}"/>
              </a:ext>
            </a:extLst>
          </p:cNvPr>
          <p:cNvSpPr/>
          <p:nvPr/>
        </p:nvSpPr>
        <p:spPr>
          <a:xfrm>
            <a:off x="1093145" y="3168542"/>
            <a:ext cx="1302003" cy="123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2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8142">
            <a:off x="2623463" y="4447449"/>
            <a:ext cx="1220584" cy="1170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 잡기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주변사과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상태에서 진행해야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하는건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작업대상 사과와 보조손이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이내에 있음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사과를 수확하기 위해 보조손으로 사과를 쥐거나 받쳐주어야 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보조손을 가볍게 오므려 사과를 감쌈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수확하고자 하는 사과와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좌표의 일치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보조손의 오므림 정도 데이터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6022075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보조손이 대상 사과에 도달했으므로 감싸기 작업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9F3B5-35E5-48EA-A530-5AE6C82C43D2}"/>
              </a:ext>
            </a:extLst>
          </p:cNvPr>
          <p:cNvGrpSpPr/>
          <p:nvPr/>
        </p:nvGrpSpPr>
        <p:grpSpPr>
          <a:xfrm>
            <a:off x="3391702" y="4816819"/>
            <a:ext cx="1159189" cy="2041181"/>
            <a:chOff x="4279420" y="4816819"/>
            <a:chExt cx="1159189" cy="2041181"/>
          </a:xfrm>
        </p:grpSpPr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532141" y="4391984"/>
            <a:ext cx="1447676" cy="13809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BB8FA43-F5C2-420D-B4A7-5949A009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0223">
            <a:off x="1102356" y="3114192"/>
            <a:ext cx="1295628" cy="1290606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13573B-DCAD-4B53-BF62-5AB5530DA40B}"/>
              </a:ext>
            </a:extLst>
          </p:cNvPr>
          <p:cNvSpPr/>
          <p:nvPr/>
        </p:nvSpPr>
        <p:spPr>
          <a:xfrm>
            <a:off x="1093145" y="3168542"/>
            <a:ext cx="1302003" cy="123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7DC735-43D3-4C62-8FB0-6180B9DEA91E}"/>
              </a:ext>
            </a:extLst>
          </p:cNvPr>
          <p:cNvGrpSpPr/>
          <p:nvPr/>
        </p:nvGrpSpPr>
        <p:grpSpPr>
          <a:xfrm>
            <a:off x="330074" y="3641291"/>
            <a:ext cx="1159189" cy="2232497"/>
            <a:chOff x="813565" y="3115095"/>
            <a:chExt cx="1159189" cy="2232497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69206" flipH="1">
              <a:off x="813565" y="3153468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 flipH="1">
              <a:off x="854928" y="3115095"/>
              <a:ext cx="1076935" cy="223249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182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③ 가위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988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9744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70245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845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보조손으로 사과를 받치고 있어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이제 무얼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해야할까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오무림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상태이며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보조손과 대상사과 좌표가 일치함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작업손과 절단위치 좌표거리는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떨어져있는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보조손으로 쥐고 있는 사과를 수확하기 위하여 작업손으로 쥔 가위로 사과의 꼭지를 자를 수 있는 거리까지 이동시켜야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이동시켜 가위의 날을 절단위치에 접근시킴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근처 가지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사과에 닿지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않아야함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957174"/>
            <a:ext cx="5014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 데이터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 좌표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도달까지 반복 피드백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5965559"/>
            <a:ext cx="524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보조손이 사과를 받치고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있는걸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확인하였음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 작업 진행 가능하므로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접근 진행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B041B2-22BD-4A15-9759-30A7D6ED4DDD}"/>
              </a:ext>
            </a:extLst>
          </p:cNvPr>
          <p:cNvGrpSpPr/>
          <p:nvPr/>
        </p:nvGrpSpPr>
        <p:grpSpPr>
          <a:xfrm>
            <a:off x="2713612" y="3587226"/>
            <a:ext cx="2018750" cy="2466016"/>
            <a:chOff x="2532141" y="4391984"/>
            <a:chExt cx="2018750" cy="2466016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988142">
              <a:off x="2623463" y="4447449"/>
              <a:ext cx="1220584" cy="117035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79F3B5-35E5-48EA-A530-5AE6C82C43D2}"/>
                </a:ext>
              </a:extLst>
            </p:cNvPr>
            <p:cNvGrpSpPr/>
            <p:nvPr/>
          </p:nvGrpSpPr>
          <p:grpSpPr>
            <a:xfrm>
              <a:off x="3391702" y="4816819"/>
              <a:ext cx="1159189" cy="2041181"/>
              <a:chOff x="4279420" y="4816819"/>
              <a:chExt cx="1159189" cy="2041181"/>
            </a:xfrm>
          </p:grpSpPr>
          <p:pic>
            <p:nvPicPr>
              <p:cNvPr id="40" name="Picture 23">
                <a:extLst>
                  <a:ext uri="{FF2B5EF4-FFF2-40B4-BE49-F238E27FC236}">
                    <a16:creationId xmlns:a16="http://schemas.microsoft.com/office/drawing/2014/main" id="{A0D977C2-7633-4544-8425-ECD4E8E86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420" y="4816819"/>
                <a:ext cx="1159189" cy="2041181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87EE80D-3AF7-40B8-80CC-D6E38CC5F860}"/>
                  </a:ext>
                </a:extLst>
              </p:cNvPr>
              <p:cNvSpPr/>
              <p:nvPr/>
            </p:nvSpPr>
            <p:spPr>
              <a:xfrm>
                <a:off x="4310062" y="4816819"/>
                <a:ext cx="1097757" cy="204118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532141" y="4391984"/>
              <a:ext cx="1447676" cy="138094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BB8FA43-F5C2-420D-B4A7-5949A009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0223">
            <a:off x="1102356" y="3114192"/>
            <a:ext cx="1295628" cy="1290606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13573B-DCAD-4B53-BF62-5AB5530DA40B}"/>
              </a:ext>
            </a:extLst>
          </p:cNvPr>
          <p:cNvSpPr/>
          <p:nvPr/>
        </p:nvSpPr>
        <p:spPr>
          <a:xfrm>
            <a:off x="1093145" y="3168542"/>
            <a:ext cx="1302003" cy="123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7DC735-43D3-4C62-8FB0-6180B9DEA91E}"/>
              </a:ext>
            </a:extLst>
          </p:cNvPr>
          <p:cNvGrpSpPr/>
          <p:nvPr/>
        </p:nvGrpSpPr>
        <p:grpSpPr>
          <a:xfrm>
            <a:off x="871749" y="3261033"/>
            <a:ext cx="1159189" cy="2232497"/>
            <a:chOff x="813565" y="3115095"/>
            <a:chExt cx="1159189" cy="2232497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69206" flipH="1">
              <a:off x="813565" y="3153468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 flipH="1">
              <a:off x="854928" y="3115095"/>
              <a:ext cx="1076935" cy="223249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④ 자르기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6054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523174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302216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15799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98103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가위가 거의 도달한 것으로 보여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이제 자르면 되나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830951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오무림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상태이며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보조손과 대상 사과 좌표가 일치함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가위날과 절단위치 좌표거리는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일치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566587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작업손의 손가락을 굽혀서 펼쳐져 있는 가위를 오므려 사과의 꼭지를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잘라냄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406615"/>
            <a:ext cx="5014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작업손의 손가락을 굽혀서 사과의 꼭지를 자름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보조손은 오므림 유지상태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235755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절단위치 좌표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6013902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양손 모두 작업가능한 위치에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가위 자르기 진행</a:t>
            </a:r>
          </a:p>
        </p:txBody>
      </p: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BB8FA43-F5C2-420D-B4A7-5949A009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0223">
            <a:off x="1102356" y="3114192"/>
            <a:ext cx="1295628" cy="1290606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13573B-DCAD-4B53-BF62-5AB5530DA40B}"/>
              </a:ext>
            </a:extLst>
          </p:cNvPr>
          <p:cNvSpPr/>
          <p:nvPr/>
        </p:nvSpPr>
        <p:spPr>
          <a:xfrm>
            <a:off x="1093145" y="3168542"/>
            <a:ext cx="1302003" cy="1236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7DC735-43D3-4C62-8FB0-6180B9DEA91E}"/>
              </a:ext>
            </a:extLst>
          </p:cNvPr>
          <p:cNvGrpSpPr/>
          <p:nvPr/>
        </p:nvGrpSpPr>
        <p:grpSpPr>
          <a:xfrm>
            <a:off x="871749" y="3261033"/>
            <a:ext cx="1159189" cy="2232497"/>
            <a:chOff x="813565" y="3115095"/>
            <a:chExt cx="1159189" cy="2232497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69206" flipH="1">
              <a:off x="813565" y="3153468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 flipH="1">
              <a:off x="854928" y="3115095"/>
              <a:ext cx="1076935" cy="223249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B041B2-22BD-4A15-9759-30A7D6ED4DDD}"/>
              </a:ext>
            </a:extLst>
          </p:cNvPr>
          <p:cNvGrpSpPr/>
          <p:nvPr/>
        </p:nvGrpSpPr>
        <p:grpSpPr>
          <a:xfrm>
            <a:off x="1422899" y="2615828"/>
            <a:ext cx="2018750" cy="2466016"/>
            <a:chOff x="2532141" y="4391984"/>
            <a:chExt cx="2018750" cy="2466016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988142">
              <a:off x="2623463" y="4447449"/>
              <a:ext cx="1220584" cy="117035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79F3B5-35E5-48EA-A530-5AE6C82C43D2}"/>
                </a:ext>
              </a:extLst>
            </p:cNvPr>
            <p:cNvGrpSpPr/>
            <p:nvPr/>
          </p:nvGrpSpPr>
          <p:grpSpPr>
            <a:xfrm>
              <a:off x="3391702" y="4816819"/>
              <a:ext cx="1159189" cy="2041181"/>
              <a:chOff x="4279420" y="4816819"/>
              <a:chExt cx="1159189" cy="2041181"/>
            </a:xfrm>
          </p:grpSpPr>
          <p:pic>
            <p:nvPicPr>
              <p:cNvPr id="40" name="Picture 23">
                <a:extLst>
                  <a:ext uri="{FF2B5EF4-FFF2-40B4-BE49-F238E27FC236}">
                    <a16:creationId xmlns:a16="http://schemas.microsoft.com/office/drawing/2014/main" id="{A0D977C2-7633-4544-8425-ECD4E8E86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9420" y="4816819"/>
                <a:ext cx="1159189" cy="2041181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87EE80D-3AF7-40B8-80CC-D6E38CC5F860}"/>
                  </a:ext>
                </a:extLst>
              </p:cNvPr>
              <p:cNvSpPr/>
              <p:nvPr/>
            </p:nvSpPr>
            <p:spPr>
              <a:xfrm>
                <a:off x="4310062" y="4816819"/>
                <a:ext cx="1097757" cy="204118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532141" y="4391984"/>
              <a:ext cx="1447676" cy="138094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771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⑤ 담기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44937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0666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목표사과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사과상자 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사과상자에 담고 싶어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수확한 사과를 보조손으로 쥐고 있는 상태이며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하단에 사과 상자가 보임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보조손으로 쥐고 있는 사과를 사과 상자로 옮겨 담음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보조손으로 사과를 쥔 상태로 사과 상자 위로 이동한 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손을 펼쳐 사과를 상자에 담음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수확한 사과를 상자에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옮겨담음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5818702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보조손에 사과가 담겨있으므로 사과상자로 옮겨 담을 수 있음</a:t>
            </a:r>
          </a:p>
        </p:txBody>
      </p: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D320467-4235-402F-BAB8-95B1A8D489E9}"/>
              </a:ext>
            </a:extLst>
          </p:cNvPr>
          <p:cNvGrpSpPr/>
          <p:nvPr/>
        </p:nvGrpSpPr>
        <p:grpSpPr>
          <a:xfrm>
            <a:off x="336835" y="3559663"/>
            <a:ext cx="1526235" cy="2379338"/>
            <a:chOff x="871749" y="3114192"/>
            <a:chExt cx="1526235" cy="2379338"/>
          </a:xfrm>
        </p:grpSpPr>
        <p:pic>
          <p:nvPicPr>
            <p:cNvPr id="51" name="Picture 10">
              <a:extLst>
                <a:ext uri="{FF2B5EF4-FFF2-40B4-BE49-F238E27FC236}">
                  <a16:creationId xmlns:a16="http://schemas.microsoft.com/office/drawing/2014/main" id="{6BB8FA43-F5C2-420D-B4A7-5949A0094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20223">
              <a:off x="1102356" y="3114192"/>
              <a:ext cx="1295628" cy="1290606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C13573B-DCAD-4B53-BF62-5AB5530DA40B}"/>
                </a:ext>
              </a:extLst>
            </p:cNvPr>
            <p:cNvSpPr/>
            <p:nvPr/>
          </p:nvSpPr>
          <p:spPr>
            <a:xfrm>
              <a:off x="1093145" y="3168542"/>
              <a:ext cx="1302003" cy="1236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F7DC735-43D3-4C62-8FB0-6180B9DEA91E}"/>
                </a:ext>
              </a:extLst>
            </p:cNvPr>
            <p:cNvGrpSpPr/>
            <p:nvPr/>
          </p:nvGrpSpPr>
          <p:grpSpPr>
            <a:xfrm>
              <a:off x="871749" y="3261033"/>
              <a:ext cx="1159189" cy="2232497"/>
              <a:chOff x="813565" y="3115095"/>
              <a:chExt cx="1159189" cy="2232497"/>
            </a:xfrm>
          </p:grpSpPr>
          <p:pic>
            <p:nvPicPr>
              <p:cNvPr id="48" name="Picture 23">
                <a:extLst>
                  <a:ext uri="{FF2B5EF4-FFF2-40B4-BE49-F238E27FC236}">
                    <a16:creationId xmlns:a16="http://schemas.microsoft.com/office/drawing/2014/main" id="{674FDDF8-12BE-4D0E-A8E0-382C5189E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769206" flipH="1">
                <a:off x="813565" y="3153468"/>
                <a:ext cx="1159189" cy="2041181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F6B6CDA-B5C9-4D4E-94ED-874D0CA58379}"/>
                  </a:ext>
                </a:extLst>
              </p:cNvPr>
              <p:cNvSpPr/>
              <p:nvPr/>
            </p:nvSpPr>
            <p:spPr>
              <a:xfrm flipH="1">
                <a:off x="854928" y="3115095"/>
                <a:ext cx="1076935" cy="223249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B041B2-22BD-4A15-9759-30A7D6ED4DDD}"/>
              </a:ext>
            </a:extLst>
          </p:cNvPr>
          <p:cNvGrpSpPr/>
          <p:nvPr/>
        </p:nvGrpSpPr>
        <p:grpSpPr>
          <a:xfrm>
            <a:off x="2886426" y="3248564"/>
            <a:ext cx="2018750" cy="2466016"/>
            <a:chOff x="2532141" y="4391984"/>
            <a:chExt cx="2018750" cy="2466016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988142">
              <a:off x="2623463" y="4447449"/>
              <a:ext cx="1220584" cy="117035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79F3B5-35E5-48EA-A530-5AE6C82C43D2}"/>
                </a:ext>
              </a:extLst>
            </p:cNvPr>
            <p:cNvGrpSpPr/>
            <p:nvPr/>
          </p:nvGrpSpPr>
          <p:grpSpPr>
            <a:xfrm>
              <a:off x="3391702" y="4816819"/>
              <a:ext cx="1159189" cy="2041181"/>
              <a:chOff x="4279420" y="4816819"/>
              <a:chExt cx="1159189" cy="2041181"/>
            </a:xfrm>
          </p:grpSpPr>
          <p:pic>
            <p:nvPicPr>
              <p:cNvPr id="40" name="Picture 23">
                <a:extLst>
                  <a:ext uri="{FF2B5EF4-FFF2-40B4-BE49-F238E27FC236}">
                    <a16:creationId xmlns:a16="http://schemas.microsoft.com/office/drawing/2014/main" id="{A0D977C2-7633-4544-8425-ECD4E8E86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9420" y="4816819"/>
                <a:ext cx="1159189" cy="2041181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87EE80D-3AF7-40B8-80CC-D6E38CC5F860}"/>
                  </a:ext>
                </a:extLst>
              </p:cNvPr>
              <p:cNvSpPr/>
              <p:nvPr/>
            </p:nvSpPr>
            <p:spPr>
              <a:xfrm>
                <a:off x="4310062" y="4816819"/>
                <a:ext cx="1097757" cy="204118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532141" y="4391984"/>
              <a:ext cx="1447676" cy="138094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Picture 14">
            <a:extLst>
              <a:ext uri="{FF2B5EF4-FFF2-40B4-BE49-F238E27FC236}">
                <a16:creationId xmlns:a16="http://schemas.microsoft.com/office/drawing/2014/main" id="{F037930C-2047-4A3B-80D2-6834A8E25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8365" y="5531171"/>
            <a:ext cx="1684848" cy="11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7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수확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⑥ 원위치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109292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498886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E97E7-10A7-44DB-BEF1-0EE7A8DB6C09}"/>
              </a:ext>
            </a:extLst>
          </p:cNvPr>
          <p:cNvSpPr txBox="1"/>
          <p:nvPr/>
        </p:nvSpPr>
        <p:spPr>
          <a:xfrm>
            <a:off x="6948303" y="1866894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70000lux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작업에 적합함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작업을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완료했어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복귀할까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512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수확한 사과를 상자에 옮겨 담아 수확을 마무리한 상태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양손 모두 원위치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원상태로 되돌려 다음 작업을 대비함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양손 모두 원점으로 복귀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손가락도 원상태로 복귀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좌표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작업손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데이터를 통해 원점 및 원상태로 복귀했음을 점검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33609" y="5977837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수확대상이 없으므로 원점 및 원상태로 복귀</a:t>
            </a:r>
          </a:p>
        </p:txBody>
      </p:sp>
      <p:pic>
        <p:nvPicPr>
          <p:cNvPr id="50" name="Picture 11">
            <a:extLst>
              <a:ext uri="{FF2B5EF4-FFF2-40B4-BE49-F238E27FC236}">
                <a16:creationId xmlns:a16="http://schemas.microsoft.com/office/drawing/2014/main" id="{9F659551-FF00-4128-89C4-A8242E00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8" y="2281943"/>
            <a:ext cx="1009953" cy="1062192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BAADFB9D-30FF-4FC0-99C9-F989DDAE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4" y="2404583"/>
            <a:ext cx="801201" cy="816911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65658C52-31CC-4BDE-B0C6-E738F5F5C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15810" y="1888367"/>
            <a:ext cx="835550" cy="83231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F7DC735-43D3-4C62-8FB0-6180B9DEA91E}"/>
              </a:ext>
            </a:extLst>
          </p:cNvPr>
          <p:cNvGrpSpPr/>
          <p:nvPr/>
        </p:nvGrpSpPr>
        <p:grpSpPr>
          <a:xfrm>
            <a:off x="336835" y="3706504"/>
            <a:ext cx="1159189" cy="2232497"/>
            <a:chOff x="813565" y="3115095"/>
            <a:chExt cx="1159189" cy="2232497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769206" flipH="1">
              <a:off x="813565" y="3153468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 flipH="1">
              <a:off x="854928" y="3115095"/>
              <a:ext cx="1076935" cy="223249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B041B2-22BD-4A15-9759-30A7D6ED4DDD}"/>
              </a:ext>
            </a:extLst>
          </p:cNvPr>
          <p:cNvGrpSpPr/>
          <p:nvPr/>
        </p:nvGrpSpPr>
        <p:grpSpPr>
          <a:xfrm>
            <a:off x="2886426" y="3248564"/>
            <a:ext cx="2018750" cy="2466016"/>
            <a:chOff x="2532141" y="4391984"/>
            <a:chExt cx="2018750" cy="2466016"/>
          </a:xfrm>
        </p:grpSpPr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F1126FD8-B7FF-477D-B92E-E60E3AD7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988142">
              <a:off x="2623463" y="4447449"/>
              <a:ext cx="1220584" cy="117035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79F3B5-35E5-48EA-A530-5AE6C82C43D2}"/>
                </a:ext>
              </a:extLst>
            </p:cNvPr>
            <p:cNvGrpSpPr/>
            <p:nvPr/>
          </p:nvGrpSpPr>
          <p:grpSpPr>
            <a:xfrm>
              <a:off x="3391702" y="4816819"/>
              <a:ext cx="1159189" cy="2041181"/>
              <a:chOff x="4279420" y="4816819"/>
              <a:chExt cx="1159189" cy="2041181"/>
            </a:xfrm>
          </p:grpSpPr>
          <p:pic>
            <p:nvPicPr>
              <p:cNvPr id="40" name="Picture 23">
                <a:extLst>
                  <a:ext uri="{FF2B5EF4-FFF2-40B4-BE49-F238E27FC236}">
                    <a16:creationId xmlns:a16="http://schemas.microsoft.com/office/drawing/2014/main" id="{A0D977C2-7633-4544-8425-ECD4E8E86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9420" y="4816819"/>
                <a:ext cx="1159189" cy="2041181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87EE80D-3AF7-40B8-80CC-D6E38CC5F860}"/>
                  </a:ext>
                </a:extLst>
              </p:cNvPr>
              <p:cNvSpPr/>
              <p:nvPr/>
            </p:nvSpPr>
            <p:spPr>
              <a:xfrm>
                <a:off x="4310062" y="4816819"/>
                <a:ext cx="1097757" cy="204118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2EF566-DF20-4E1F-849C-C453A3599B16}"/>
                </a:ext>
              </a:extLst>
            </p:cNvPr>
            <p:cNvSpPr/>
            <p:nvPr/>
          </p:nvSpPr>
          <p:spPr>
            <a:xfrm>
              <a:off x="2532141" y="4391984"/>
              <a:ext cx="1447676" cy="138094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Picture 14">
            <a:extLst>
              <a:ext uri="{FF2B5EF4-FFF2-40B4-BE49-F238E27FC236}">
                <a16:creationId xmlns:a16="http://schemas.microsoft.com/office/drawing/2014/main" id="{F037930C-2047-4A3B-80D2-6834A8E25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8365" y="5531171"/>
            <a:ext cx="1684848" cy="1161366"/>
          </a:xfrm>
          <a:prstGeom prst="rect">
            <a:avLst/>
          </a:pr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BB8FA43-F5C2-420D-B4A7-5949A0094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0223">
            <a:off x="2134762" y="5382087"/>
            <a:ext cx="413860" cy="4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8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433C5-00F8-53AA-729C-0B62CC4928DF}"/>
              </a:ext>
            </a:extLst>
          </p:cNvPr>
          <p:cNvSpPr/>
          <p:nvPr/>
        </p:nvSpPr>
        <p:spPr>
          <a:xfrm>
            <a:off x="2952317" y="1007663"/>
            <a:ext cx="1244375" cy="1459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 잡기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EFD38B-58D2-498B-AEC6-54482C8D116D}"/>
              </a:ext>
            </a:extLst>
          </p:cNvPr>
          <p:cNvGrpSpPr/>
          <p:nvPr/>
        </p:nvGrpSpPr>
        <p:grpSpPr>
          <a:xfrm>
            <a:off x="0" y="1059598"/>
            <a:ext cx="6021736" cy="4354392"/>
            <a:chOff x="475713" y="165463"/>
            <a:chExt cx="6021736" cy="435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84197CA-B0E7-4DCA-AA2D-E9353EAE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5713" y="1793966"/>
              <a:ext cx="6021736" cy="2725889"/>
            </a:xfrm>
            <a:prstGeom prst="rect">
              <a:avLst/>
            </a:prstGeom>
          </p:spPr>
        </p:pic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2714986E-96DC-443F-971F-191509A7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766" y="165463"/>
              <a:ext cx="1038858" cy="1699949"/>
            </a:xfrm>
            <a:prstGeom prst="rect">
              <a:avLst/>
            </a:prstGeom>
          </p:spPr>
        </p:pic>
        <p:pic>
          <p:nvPicPr>
            <p:cNvPr id="7" name="Picture 17">
              <a:extLst>
                <a:ext uri="{FF2B5EF4-FFF2-40B4-BE49-F238E27FC236}">
                  <a16:creationId xmlns:a16="http://schemas.microsoft.com/office/drawing/2014/main" id="{B5E34AAA-4E31-4AB9-83D6-06AB7CDE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29285">
              <a:off x="4037358" y="1110800"/>
              <a:ext cx="476703" cy="702053"/>
            </a:xfrm>
            <a:prstGeom prst="rect">
              <a:avLst/>
            </a:prstGeom>
          </p:spPr>
        </p:pic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5AD4CED6-D6DD-4D28-B7A6-C5BAE2CE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699" flipH="1">
              <a:off x="3639030" y="1140774"/>
              <a:ext cx="241160" cy="727971"/>
            </a:xfrm>
            <a:prstGeom prst="rect">
              <a:avLst/>
            </a:prstGeom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3FF01D56-FD4E-49F0-AE12-9A926852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272" y="1156210"/>
              <a:ext cx="359696" cy="611232"/>
            </a:xfrm>
            <a:prstGeom prst="rect">
              <a:avLst/>
            </a:prstGeom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DB76A631-1E19-4B33-B149-B50D97B8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52352">
              <a:off x="4060441" y="1694708"/>
              <a:ext cx="866366" cy="1441965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D837214-9928-4AAF-BD94-13364E8A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645645">
              <a:off x="2768226" y="1978739"/>
              <a:ext cx="734535" cy="118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DC42D-5A96-483E-BE7D-B9410DCCDF1A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95905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6591A-5447-47F4-B3E8-54775DA1C1B5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27972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06303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사진에서 ②번 꽃을 적화하기 위해 어떻게 잡아야 하니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8CA91-35D9-468C-8C62-6EBCBE5DFBB0}"/>
              </a:ext>
            </a:extLst>
          </p:cNvPr>
          <p:cNvSpPr/>
          <p:nvPr/>
        </p:nvSpPr>
        <p:spPr>
          <a:xfrm>
            <a:off x="3697497" y="2024607"/>
            <a:ext cx="465089" cy="3701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7BB2D-3B77-45A6-BC35-516AB25439E3}"/>
              </a:ext>
            </a:extLst>
          </p:cNvPr>
          <p:cNvSpPr txBox="1"/>
          <p:nvPr/>
        </p:nvSpPr>
        <p:spPr>
          <a:xfrm>
            <a:off x="4134129" y="1897671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549167" y="2589980"/>
            <a:ext cx="6283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내에서 가장 큰 꽃이 아니므로 ②번 꽃은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(Lateral_A02).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회피 대상인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KingBloom_A01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와의 거리가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안전함을 확인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575269" y="3325616"/>
            <a:ext cx="7029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인접한 중심화나 잎에 손상을 주지 않기 위해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꽃자루 부분을 다른 부위에 영향을 최소화하면서 안정적으로 잡기로 결정함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꽃은 가장 오른쪽에 있으므로 오른쪽에서 작업을 진행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손이 ②번 꽃을 바로 잡을 수 있는 위치에 있으므로 손가락을 오므려서 꽃을 잡아야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568863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잡기 위해 검지와 엄지를 굽혀 서로 맞닿게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5403326"/>
            <a:ext cx="593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최종 위치가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Pedicel_LatA02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적절히 감싸고 있는지 확인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 잡기 완료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6275699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검지와 엄지를 굽혀서 ②번 꽃을 손가락으로 잡아야 합니다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FA3F5-3381-4CC2-8D43-CA0FA88CA0F5}"/>
              </a:ext>
            </a:extLst>
          </p:cNvPr>
          <p:cNvGrpSpPr/>
          <p:nvPr/>
        </p:nvGrpSpPr>
        <p:grpSpPr>
          <a:xfrm>
            <a:off x="3888764" y="1970433"/>
            <a:ext cx="1159189" cy="2067705"/>
            <a:chOff x="3888764" y="1999969"/>
            <a:chExt cx="1159189" cy="2067705"/>
          </a:xfrm>
        </p:grpSpPr>
        <p:pic>
          <p:nvPicPr>
            <p:cNvPr id="15" name="Picture 23">
              <a:extLst>
                <a:ext uri="{FF2B5EF4-FFF2-40B4-BE49-F238E27FC236}">
                  <a16:creationId xmlns:a16="http://schemas.microsoft.com/office/drawing/2014/main" id="{FAF04C18-6E9B-467D-9D85-E07C5E797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8764" y="1999969"/>
              <a:ext cx="1159189" cy="204118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FE427D-1A1F-446E-A21D-2B6C61D6D08C}"/>
                </a:ext>
              </a:extLst>
            </p:cNvPr>
            <p:cNvSpPr/>
            <p:nvPr/>
          </p:nvSpPr>
          <p:spPr>
            <a:xfrm>
              <a:off x="3935516" y="2026493"/>
              <a:ext cx="1085008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D2F11F-88A3-5BCA-B9A1-6F33F13FA1F8}"/>
              </a:ext>
            </a:extLst>
          </p:cNvPr>
          <p:cNvSpPr txBox="1"/>
          <p:nvPr/>
        </p:nvSpPr>
        <p:spPr>
          <a:xfrm>
            <a:off x="6549167" y="1556658"/>
            <a:ext cx="659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2025-04-20,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위치가 목표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Lateral_A02 (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소속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로부터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D2418-5F32-8694-AEB4-08B79068ADFE}"/>
              </a:ext>
            </a:extLst>
          </p:cNvPr>
          <p:cNvSpPr txBox="1"/>
          <p:nvPr/>
        </p:nvSpPr>
        <p:spPr>
          <a:xfrm>
            <a:off x="2807642" y="72444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</a:t>
            </a:r>
            <a:r>
              <a:rPr lang="en-US" altLang="ko-KR" sz="1400" dirty="0" err="1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FlowerCluster_A</a:t>
            </a:r>
            <a:endParaRPr lang="ko-KR" altLang="en-US" sz="1400" dirty="0">
              <a:solidFill>
                <a:srgbClr val="FF000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8D8D5B-7087-0412-F37B-DB543678080D}"/>
              </a:ext>
            </a:extLst>
          </p:cNvPr>
          <p:cNvSpPr/>
          <p:nvPr/>
        </p:nvSpPr>
        <p:spPr>
          <a:xfrm>
            <a:off x="3076743" y="1088414"/>
            <a:ext cx="886459" cy="8783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F337F2-3E8A-A51A-D146-8C474862D36B}"/>
              </a:ext>
            </a:extLst>
          </p:cNvPr>
          <p:cNvSpPr/>
          <p:nvPr/>
        </p:nvSpPr>
        <p:spPr>
          <a:xfrm>
            <a:off x="3025327" y="2041160"/>
            <a:ext cx="284000" cy="2789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A553FF-C93F-3DE8-D47B-FFD3F6BE0DD1}"/>
              </a:ext>
            </a:extLst>
          </p:cNvPr>
          <p:cNvSpPr/>
          <p:nvPr/>
        </p:nvSpPr>
        <p:spPr>
          <a:xfrm>
            <a:off x="3343002" y="2066186"/>
            <a:ext cx="284000" cy="2789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0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③ 제거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EFD38B-58D2-498B-AEC6-54482C8D116D}"/>
              </a:ext>
            </a:extLst>
          </p:cNvPr>
          <p:cNvGrpSpPr/>
          <p:nvPr/>
        </p:nvGrpSpPr>
        <p:grpSpPr>
          <a:xfrm>
            <a:off x="0" y="1060813"/>
            <a:ext cx="6021736" cy="4354392"/>
            <a:chOff x="475713" y="165463"/>
            <a:chExt cx="6021736" cy="435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84197CA-B0E7-4DCA-AA2D-E9353EAE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5713" y="1793966"/>
              <a:ext cx="6021736" cy="2725889"/>
            </a:xfrm>
            <a:prstGeom prst="rect">
              <a:avLst/>
            </a:prstGeom>
          </p:spPr>
        </p:pic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2714986E-96DC-443F-971F-191509A7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766" y="165463"/>
              <a:ext cx="1038858" cy="1699949"/>
            </a:xfrm>
            <a:prstGeom prst="rect">
              <a:avLst/>
            </a:prstGeom>
          </p:spPr>
        </p:pic>
        <p:pic>
          <p:nvPicPr>
            <p:cNvPr id="7" name="Picture 17">
              <a:extLst>
                <a:ext uri="{FF2B5EF4-FFF2-40B4-BE49-F238E27FC236}">
                  <a16:creationId xmlns:a16="http://schemas.microsoft.com/office/drawing/2014/main" id="{B5E34AAA-4E31-4AB9-83D6-06AB7CDE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29285">
              <a:off x="4037358" y="1110800"/>
              <a:ext cx="476703" cy="702053"/>
            </a:xfrm>
            <a:prstGeom prst="rect">
              <a:avLst/>
            </a:prstGeom>
          </p:spPr>
        </p:pic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5AD4CED6-D6DD-4D28-B7A6-C5BAE2CE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699" flipH="1">
              <a:off x="3639030" y="1140774"/>
              <a:ext cx="241160" cy="727971"/>
            </a:xfrm>
            <a:prstGeom prst="rect">
              <a:avLst/>
            </a:prstGeom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3FF01D56-FD4E-49F0-AE12-9A926852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272" y="1156210"/>
              <a:ext cx="359696" cy="611232"/>
            </a:xfrm>
            <a:prstGeom prst="rect">
              <a:avLst/>
            </a:prstGeom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DB76A631-1E19-4B33-B149-B50D97B8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52352">
              <a:off x="4060441" y="1694708"/>
              <a:ext cx="866366" cy="144196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9F4ADBB-29A9-4395-8BD0-B6B1628F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564" y="1757042"/>
              <a:ext cx="713907" cy="97187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CDF0316-8955-4F54-9BA2-57A47117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565654">
              <a:off x="4032585" y="2390110"/>
              <a:ext cx="754841" cy="1104979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D837214-9928-4AAF-BD94-13364E8A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645645">
              <a:off x="2768226" y="1978739"/>
              <a:ext cx="734535" cy="118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적화 과정에서 ②번 꽃을 어떻게 해야 하니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4069C3-D7AB-4376-AC67-5CE6BE7FF99F}"/>
              </a:ext>
            </a:extLst>
          </p:cNvPr>
          <p:cNvSpPr/>
          <p:nvPr/>
        </p:nvSpPr>
        <p:spPr>
          <a:xfrm>
            <a:off x="2979052" y="1020813"/>
            <a:ext cx="1270811" cy="1433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D2E52-DDA6-4193-A735-E14B33181915}"/>
              </a:ext>
            </a:extLst>
          </p:cNvPr>
          <p:cNvSpPr txBox="1"/>
          <p:nvPr/>
        </p:nvSpPr>
        <p:spPr>
          <a:xfrm>
            <a:off x="2834377" y="73759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</a:t>
            </a:r>
            <a:r>
              <a:rPr lang="en-US" altLang="ko-KR" sz="1400" dirty="0" err="1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FlowerCluster_A</a:t>
            </a:r>
            <a:endParaRPr lang="ko-KR" altLang="en-US" sz="1400" dirty="0">
              <a:solidFill>
                <a:srgbClr val="FF000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8CA91-35D9-468C-8C62-6EBCBE5DFBB0}"/>
              </a:ext>
            </a:extLst>
          </p:cNvPr>
          <p:cNvSpPr/>
          <p:nvPr/>
        </p:nvSpPr>
        <p:spPr>
          <a:xfrm>
            <a:off x="3714005" y="2051560"/>
            <a:ext cx="465089" cy="3701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7BB2D-3B77-45A6-BC35-516AB25439E3}"/>
              </a:ext>
            </a:extLst>
          </p:cNvPr>
          <p:cNvSpPr txBox="1"/>
          <p:nvPr/>
        </p:nvSpPr>
        <p:spPr>
          <a:xfrm>
            <a:off x="4134129" y="1897671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889633" y="2555417"/>
            <a:ext cx="442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(Lateral_A02). 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적화하기 위해 오른손으로 ②번 꽃을 잡은 상태임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안정적 작업을 위해 오른쪽에서 작업을 진행해야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적화하여야 하므로 잡은 상태에서 꽃을 따야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18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제거하기 위해 검지와 엄지의 압력을 유지한 채로 손의 전체 위치를 오른쪽으로 변경 혹은 시계방향으로 비틀어야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988559"/>
            <a:ext cx="6021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RGB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카메라를 통해 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중심화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(KingBloom_A01)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접촉하지 않았음을 재확인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내에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개에서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개로 줄었는지 확인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889633" y="6034081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잡고 있으니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손을 움직여서 꽃을 떼어내야 합니다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054B49-B063-4616-9ED6-97E34DF0DF6E}"/>
              </a:ext>
            </a:extLst>
          </p:cNvPr>
          <p:cNvGrpSpPr/>
          <p:nvPr/>
        </p:nvGrpSpPr>
        <p:grpSpPr>
          <a:xfrm>
            <a:off x="3532005" y="2020227"/>
            <a:ext cx="1159189" cy="2214329"/>
            <a:chOff x="4021777" y="2091000"/>
            <a:chExt cx="1159189" cy="2214329"/>
          </a:xfrm>
        </p:grpSpPr>
        <p:pic>
          <p:nvPicPr>
            <p:cNvPr id="37" name="Picture 23">
              <a:extLst>
                <a:ext uri="{FF2B5EF4-FFF2-40B4-BE49-F238E27FC236}">
                  <a16:creationId xmlns:a16="http://schemas.microsoft.com/office/drawing/2014/main" id="{637F77FD-E8F9-44CB-9C5F-D91DA21D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553031">
              <a:off x="4021777" y="2113511"/>
              <a:ext cx="1159189" cy="2041181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EE4C40-431B-4C5C-BB87-C5AFD2FF9235}"/>
                </a:ext>
              </a:extLst>
            </p:cNvPr>
            <p:cNvSpPr/>
            <p:nvPr/>
          </p:nvSpPr>
          <p:spPr>
            <a:xfrm>
              <a:off x="4098510" y="2091000"/>
              <a:ext cx="994190" cy="221432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71848F-7CEC-CE7B-E449-415A4C7391BF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D75B6-36B1-C2EA-47B5-B6847371EFCD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D0A91-1D43-3D15-4E11-6900D68BB505}"/>
              </a:ext>
            </a:extLst>
          </p:cNvPr>
          <p:cNvSpPr txBox="1"/>
          <p:nvPr/>
        </p:nvSpPr>
        <p:spPr>
          <a:xfrm>
            <a:off x="6549167" y="1556658"/>
            <a:ext cx="6594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2025-04-20,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위치가 목표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Lateral_A02 (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소속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로부터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손의 엄지와 검지가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구부려져있는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6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④ 버리기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689316"/>
            <a:ext cx="6021736" cy="2725889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2714986E-96DC-443F-971F-191509A7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53" y="1060813"/>
            <a:ext cx="1038858" cy="1699949"/>
          </a:xfrm>
          <a:prstGeom prst="rect">
            <a:avLst/>
          </a:prstGeom>
        </p:spPr>
      </p:pic>
      <p:pic>
        <p:nvPicPr>
          <p:cNvPr id="7" name="Picture 17">
            <a:extLst>
              <a:ext uri="{FF2B5EF4-FFF2-40B4-BE49-F238E27FC236}">
                <a16:creationId xmlns:a16="http://schemas.microsoft.com/office/drawing/2014/main" id="{B5E34AAA-4E31-4AB9-83D6-06AB7CDEE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29285">
            <a:off x="3969475" y="2006151"/>
            <a:ext cx="476703" cy="702053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5AD4CED6-D6DD-4D28-B7A6-C5BAE2CE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31699" flipH="1">
            <a:off x="3163317" y="2036124"/>
            <a:ext cx="241160" cy="727971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3FF01D56-FD4E-49F0-AE12-9A926852D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59" y="2051560"/>
            <a:ext cx="359696" cy="61123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DB76A631-1E19-4B33-B149-B50D97B89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52352">
            <a:off x="3584728" y="2590058"/>
            <a:ext cx="866366" cy="1441965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09F4ADBB-29A9-4395-8BD0-B6B1628F5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851" y="2652392"/>
            <a:ext cx="713907" cy="971873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CDF0316-8955-4F54-9BA2-57A47117C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65654">
            <a:off x="3556872" y="3285460"/>
            <a:ext cx="754841" cy="1104979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BD837214-9928-4AAF-BD94-13364E8A4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45645">
            <a:off x="2292513" y="2874089"/>
            <a:ext cx="734535" cy="1189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4716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단계에서 ②번 꽃을 적화하기 위해 어떤 행동을 하면 될까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4069C3-D7AB-4376-AC67-5CE6BE7FF99F}"/>
              </a:ext>
            </a:extLst>
          </p:cNvPr>
          <p:cNvSpPr/>
          <p:nvPr/>
        </p:nvSpPr>
        <p:spPr>
          <a:xfrm>
            <a:off x="2979053" y="1020813"/>
            <a:ext cx="1098448" cy="1559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D2E52-DDA6-4193-A735-E14B33181915}"/>
              </a:ext>
            </a:extLst>
          </p:cNvPr>
          <p:cNvSpPr txBox="1"/>
          <p:nvPr/>
        </p:nvSpPr>
        <p:spPr>
          <a:xfrm>
            <a:off x="2834377" y="73759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</a:t>
            </a:r>
            <a:r>
              <a:rPr lang="en-US" altLang="ko-KR" sz="1400" dirty="0" err="1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FlowerCluster_A</a:t>
            </a:r>
            <a:endParaRPr lang="ko-KR" altLang="en-US" sz="1400" dirty="0">
              <a:solidFill>
                <a:srgbClr val="FF000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8CA91-35D9-468C-8C62-6EBCBE5DFBB0}"/>
              </a:ext>
            </a:extLst>
          </p:cNvPr>
          <p:cNvSpPr/>
          <p:nvPr/>
        </p:nvSpPr>
        <p:spPr>
          <a:xfrm>
            <a:off x="4121835" y="2051561"/>
            <a:ext cx="465089" cy="3701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7BB2D-3B77-45A6-BC35-516AB25439E3}"/>
              </a:ext>
            </a:extLst>
          </p:cNvPr>
          <p:cNvSpPr txBox="1"/>
          <p:nvPr/>
        </p:nvSpPr>
        <p:spPr>
          <a:xfrm>
            <a:off x="4541959" y="189767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꽃의 적화를 위해 꽃을 오른손에 쥐고 딴 상태임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6179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적화 작업을 위하여 제거 완료된 꽃을 잡고 있으므로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잡고 있는 꽃을 버려야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꽃을 버리기 위해 엄지와 검지를 떨어뜨려야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꽃 버리기 완료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5772931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손에 쥐고 있는 ②번 꽃을 버려야 합니다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FAF04C18-6E9B-467D-9D85-E07C5E797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53031">
            <a:off x="4021777" y="2113511"/>
            <a:ext cx="1159189" cy="20411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625DFF-7361-412F-878D-5D30534C0A96}"/>
              </a:ext>
            </a:extLst>
          </p:cNvPr>
          <p:cNvSpPr/>
          <p:nvPr/>
        </p:nvSpPr>
        <p:spPr>
          <a:xfrm>
            <a:off x="4098510" y="2091000"/>
            <a:ext cx="994190" cy="2214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CAB67-7C0D-397B-DDF4-C3C192DD4F8C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3BC62-7EB6-5F60-80A7-4B0F301885F3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D3573-75DD-2695-2631-FFE41278C3E3}"/>
              </a:ext>
            </a:extLst>
          </p:cNvPr>
          <p:cNvSpPr txBox="1"/>
          <p:nvPr/>
        </p:nvSpPr>
        <p:spPr>
          <a:xfrm>
            <a:off x="6549167" y="1556658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2025-04-20,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내에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개만 보임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20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⑤ 원위치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689316"/>
            <a:ext cx="6021736" cy="2725889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2714986E-96DC-443F-971F-191509A7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53" y="1060813"/>
            <a:ext cx="1038858" cy="1699949"/>
          </a:xfrm>
          <a:prstGeom prst="rect">
            <a:avLst/>
          </a:prstGeom>
        </p:spPr>
      </p:pic>
      <p:pic>
        <p:nvPicPr>
          <p:cNvPr id="7" name="Picture 17">
            <a:extLst>
              <a:ext uri="{FF2B5EF4-FFF2-40B4-BE49-F238E27FC236}">
                <a16:creationId xmlns:a16="http://schemas.microsoft.com/office/drawing/2014/main" id="{B5E34AAA-4E31-4AB9-83D6-06AB7CDEE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03607">
            <a:off x="5347130" y="4129402"/>
            <a:ext cx="476703" cy="702053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5AD4CED6-D6DD-4D28-B7A6-C5BAE2CE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31699" flipH="1">
            <a:off x="3163317" y="2036124"/>
            <a:ext cx="241160" cy="727971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3FF01D56-FD4E-49F0-AE12-9A926852D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59" y="2051560"/>
            <a:ext cx="359696" cy="61123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DB76A631-1E19-4B33-B149-B50D97B89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52352">
            <a:off x="3584728" y="2590058"/>
            <a:ext cx="866366" cy="1441965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09F4ADBB-29A9-4395-8BD0-B6B1628F5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851" y="2652392"/>
            <a:ext cx="713907" cy="971873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CDF0316-8955-4F54-9BA2-57A47117C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65654">
            <a:off x="3556872" y="3285460"/>
            <a:ext cx="754841" cy="1104979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BD837214-9928-4AAF-BD94-13364E8A4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645645">
            <a:off x="2292513" y="2874089"/>
            <a:ext cx="734535" cy="1189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6527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06552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384883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463215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61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적화를 다 완료하였는데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이제 무엇을 하면 되니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948303" y="2589980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적화 작업을 마무리한 상태임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948303" y="3325616"/>
            <a:ext cx="501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적화 작업이 마무리 되었으므로 다음 작업을 위해 손을 원위치하여야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948303" y="4097460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중심화를 건들지 않으며 지정된 원점 위치로 이동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948303" y="4886873"/>
            <a:ext cx="514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복귀시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중심화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(KingBloom_A01)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접촉하지 않아야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손을 원래 위치에 도착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948303" y="5772931"/>
            <a:ext cx="524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작업을 위하여 손을 원위치하여야 합니다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FAF04C18-6E9B-467D-9D85-E07C5E797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53031">
            <a:off x="4021776" y="2170864"/>
            <a:ext cx="1159189" cy="20411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625DFF-7361-412F-878D-5D30534C0A96}"/>
              </a:ext>
            </a:extLst>
          </p:cNvPr>
          <p:cNvSpPr/>
          <p:nvPr/>
        </p:nvSpPr>
        <p:spPr>
          <a:xfrm>
            <a:off x="4098509" y="2148353"/>
            <a:ext cx="994190" cy="22143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434EB-2E93-1835-64E4-3F4B331F5C55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119EA-0445-729D-573E-EDD41E8427ED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A787E-9E7F-04B5-17B1-B09C4EAB519F}"/>
              </a:ext>
            </a:extLst>
          </p:cNvPr>
          <p:cNvSpPr txBox="1"/>
          <p:nvPr/>
        </p:nvSpPr>
        <p:spPr>
          <a:xfrm>
            <a:off x="6549167" y="1556658"/>
            <a:ext cx="5822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2025-04-20,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FlowerCluster_A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내에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개만 보임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측화가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관찰되지 않음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E40DD3-B4C9-16E4-289C-4B8A615F16F9}"/>
              </a:ext>
            </a:extLst>
          </p:cNvPr>
          <p:cNvSpPr/>
          <p:nvPr/>
        </p:nvSpPr>
        <p:spPr>
          <a:xfrm>
            <a:off x="2979053" y="1020813"/>
            <a:ext cx="1098448" cy="1559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29596A-AEAE-13FD-D8DF-70324522C93C}"/>
              </a:ext>
            </a:extLst>
          </p:cNvPr>
          <p:cNvSpPr txBox="1"/>
          <p:nvPr/>
        </p:nvSpPr>
        <p:spPr>
          <a:xfrm>
            <a:off x="2834377" y="737596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</a:t>
            </a:r>
            <a:r>
              <a:rPr lang="en-US" altLang="ko-KR" sz="1400" dirty="0" err="1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FlowerCluster_A</a:t>
            </a:r>
            <a:endParaRPr lang="ko-KR" altLang="en-US" sz="1400" dirty="0">
              <a:solidFill>
                <a:srgbClr val="FF0000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39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※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적화에서의 궁금증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EFD38B-58D2-498B-AEC6-54482C8D116D}"/>
              </a:ext>
            </a:extLst>
          </p:cNvPr>
          <p:cNvGrpSpPr/>
          <p:nvPr/>
        </p:nvGrpSpPr>
        <p:grpSpPr>
          <a:xfrm>
            <a:off x="0" y="1060813"/>
            <a:ext cx="6021736" cy="4354392"/>
            <a:chOff x="475713" y="165463"/>
            <a:chExt cx="6021736" cy="435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84197CA-B0E7-4DCA-AA2D-E9353EAE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5713" y="1793966"/>
              <a:ext cx="6021736" cy="2725889"/>
            </a:xfrm>
            <a:prstGeom prst="rect">
              <a:avLst/>
            </a:prstGeom>
          </p:spPr>
        </p:pic>
        <p:pic>
          <p:nvPicPr>
            <p:cNvPr id="6" name="Picture 21">
              <a:extLst>
                <a:ext uri="{FF2B5EF4-FFF2-40B4-BE49-F238E27FC236}">
                  <a16:creationId xmlns:a16="http://schemas.microsoft.com/office/drawing/2014/main" id="{2714986E-96DC-443F-971F-191509A7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766" y="165463"/>
              <a:ext cx="1038858" cy="1699949"/>
            </a:xfrm>
            <a:prstGeom prst="rect">
              <a:avLst/>
            </a:prstGeom>
          </p:spPr>
        </p:pic>
        <p:pic>
          <p:nvPicPr>
            <p:cNvPr id="7" name="Picture 17">
              <a:extLst>
                <a:ext uri="{FF2B5EF4-FFF2-40B4-BE49-F238E27FC236}">
                  <a16:creationId xmlns:a16="http://schemas.microsoft.com/office/drawing/2014/main" id="{B5E34AAA-4E31-4AB9-83D6-06AB7CDE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29285">
              <a:off x="4037358" y="1110800"/>
              <a:ext cx="476703" cy="702053"/>
            </a:xfrm>
            <a:prstGeom prst="rect">
              <a:avLst/>
            </a:prstGeom>
          </p:spPr>
        </p:pic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5AD4CED6-D6DD-4D28-B7A6-C5BAE2CE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699" flipH="1">
              <a:off x="3639030" y="1140774"/>
              <a:ext cx="241160" cy="727971"/>
            </a:xfrm>
            <a:prstGeom prst="rect">
              <a:avLst/>
            </a:prstGeom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3FF01D56-FD4E-49F0-AE12-9A926852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272" y="1156210"/>
              <a:ext cx="359696" cy="611232"/>
            </a:xfrm>
            <a:prstGeom prst="rect">
              <a:avLst/>
            </a:prstGeom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DB76A631-1E19-4B33-B149-B50D97B8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52352">
              <a:off x="4060441" y="1694708"/>
              <a:ext cx="866366" cy="144196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9F4ADBB-29A9-4395-8BD0-B6B1628F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564" y="1757042"/>
              <a:ext cx="713907" cy="971873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CCDF0316-8955-4F54-9BA2-57A47117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565654">
              <a:off x="4032585" y="2390110"/>
              <a:ext cx="754841" cy="1104979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D837214-9928-4AAF-BD94-13364E8A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645645">
              <a:off x="2768226" y="1978739"/>
              <a:ext cx="734535" cy="1189947"/>
            </a:xfrm>
            <a:prstGeom prst="rect">
              <a:avLst/>
            </a:prstGeom>
          </p:spPr>
        </p:pic>
      </p:grpSp>
      <p:pic>
        <p:nvPicPr>
          <p:cNvPr id="15" name="Picture 23">
            <a:extLst>
              <a:ext uri="{FF2B5EF4-FFF2-40B4-BE49-F238E27FC236}">
                <a16:creationId xmlns:a16="http://schemas.microsoft.com/office/drawing/2014/main" id="{FAF04C18-6E9B-467D-9D85-E07C5E797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9420" y="4816819"/>
            <a:ext cx="1159189" cy="20411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4069C3-D7AB-4376-AC67-5CE6BE7FF99F}"/>
              </a:ext>
            </a:extLst>
          </p:cNvPr>
          <p:cNvSpPr/>
          <p:nvPr/>
        </p:nvSpPr>
        <p:spPr>
          <a:xfrm>
            <a:off x="2979053" y="1020813"/>
            <a:ext cx="1038858" cy="1030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D2E52-DDA6-4193-A735-E14B33181915}"/>
              </a:ext>
            </a:extLst>
          </p:cNvPr>
          <p:cNvSpPr txBox="1"/>
          <p:nvPr/>
        </p:nvSpPr>
        <p:spPr>
          <a:xfrm>
            <a:off x="2834377" y="737596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8CA91-35D9-468C-8C62-6EBCBE5DFBB0}"/>
              </a:ext>
            </a:extLst>
          </p:cNvPr>
          <p:cNvSpPr/>
          <p:nvPr/>
        </p:nvSpPr>
        <p:spPr>
          <a:xfrm>
            <a:off x="3714005" y="2051560"/>
            <a:ext cx="465089" cy="3701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7BB2D-3B77-45A6-BC35-516AB25439E3}"/>
              </a:ext>
            </a:extLst>
          </p:cNvPr>
          <p:cNvSpPr txBox="1"/>
          <p:nvPr/>
        </p:nvSpPr>
        <p:spPr>
          <a:xfrm>
            <a:off x="4134129" y="1897671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9D9B27-3E12-4C95-96F2-7BD2085CCEB9}"/>
              </a:ext>
            </a:extLst>
          </p:cNvPr>
          <p:cNvSpPr/>
          <p:nvPr/>
        </p:nvSpPr>
        <p:spPr>
          <a:xfrm>
            <a:off x="4310062" y="4816819"/>
            <a:ext cx="1097757" cy="20411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1DF7D8-C5ED-40D1-8DBD-BF8A3DE0F88C}"/>
              </a:ext>
            </a:extLst>
          </p:cNvPr>
          <p:cNvSpPr/>
          <p:nvPr/>
        </p:nvSpPr>
        <p:spPr>
          <a:xfrm>
            <a:off x="2659779" y="648632"/>
            <a:ext cx="1827331" cy="19772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C440FF-B08D-4F9E-8AD6-68D8F0E80B05}"/>
              </a:ext>
            </a:extLst>
          </p:cNvPr>
          <p:cNvSpPr/>
          <p:nvPr/>
        </p:nvSpPr>
        <p:spPr>
          <a:xfrm>
            <a:off x="2103120" y="2797686"/>
            <a:ext cx="1029860" cy="12545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DAB45D-1186-47F4-B44B-7231343B909A}"/>
              </a:ext>
            </a:extLst>
          </p:cNvPr>
          <p:cNvSpPr/>
          <p:nvPr/>
        </p:nvSpPr>
        <p:spPr>
          <a:xfrm>
            <a:off x="3245067" y="2683529"/>
            <a:ext cx="1454270" cy="16941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8445C4-A792-4C4E-8BD5-8DECFEE44DFA}"/>
              </a:ext>
            </a:extLst>
          </p:cNvPr>
          <p:cNvSpPr txBox="1"/>
          <p:nvPr/>
        </p:nvSpPr>
        <p:spPr>
          <a:xfrm>
            <a:off x="3125679" y="29637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B-box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로 영역 지정 여부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3F43D5E-8D4C-450B-8D6B-19C4FD82AE58}"/>
              </a:ext>
            </a:extLst>
          </p:cNvPr>
          <p:cNvGrpSpPr/>
          <p:nvPr/>
        </p:nvGrpSpPr>
        <p:grpSpPr>
          <a:xfrm>
            <a:off x="6096000" y="1060813"/>
            <a:ext cx="6021736" cy="4354392"/>
            <a:chOff x="475713" y="165463"/>
            <a:chExt cx="6021736" cy="4354392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970655CE-341A-408A-8F45-19FD6B1B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75713" y="1793966"/>
              <a:ext cx="6021736" cy="2725889"/>
            </a:xfrm>
            <a:prstGeom prst="rect">
              <a:avLst/>
            </a:prstGeom>
          </p:spPr>
        </p:pic>
        <p:pic>
          <p:nvPicPr>
            <p:cNvPr id="42" name="Picture 21">
              <a:extLst>
                <a:ext uri="{FF2B5EF4-FFF2-40B4-BE49-F238E27FC236}">
                  <a16:creationId xmlns:a16="http://schemas.microsoft.com/office/drawing/2014/main" id="{3C65DB1E-12DF-4B70-83E8-A34C3759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766" y="165463"/>
              <a:ext cx="1038858" cy="1699949"/>
            </a:xfrm>
            <a:prstGeom prst="rect">
              <a:avLst/>
            </a:prstGeom>
          </p:spPr>
        </p:pic>
        <p:pic>
          <p:nvPicPr>
            <p:cNvPr id="43" name="Picture 17">
              <a:extLst>
                <a:ext uri="{FF2B5EF4-FFF2-40B4-BE49-F238E27FC236}">
                  <a16:creationId xmlns:a16="http://schemas.microsoft.com/office/drawing/2014/main" id="{98776ECE-94D0-4984-B975-24003CB1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129285">
              <a:off x="4037358" y="1110800"/>
              <a:ext cx="476703" cy="702053"/>
            </a:xfrm>
            <a:prstGeom prst="rect">
              <a:avLst/>
            </a:prstGeom>
          </p:spPr>
        </p:pic>
        <p:pic>
          <p:nvPicPr>
            <p:cNvPr id="44" name="Picture 19">
              <a:extLst>
                <a:ext uri="{FF2B5EF4-FFF2-40B4-BE49-F238E27FC236}">
                  <a16:creationId xmlns:a16="http://schemas.microsoft.com/office/drawing/2014/main" id="{62367C76-2410-4278-9E2C-80ECAEF7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699" flipH="1">
              <a:off x="3639030" y="1140774"/>
              <a:ext cx="241160" cy="727971"/>
            </a:xfrm>
            <a:prstGeom prst="rect">
              <a:avLst/>
            </a:prstGeom>
          </p:spPr>
        </p:pic>
        <p:pic>
          <p:nvPicPr>
            <p:cNvPr id="45" name="Picture 13">
              <a:extLst>
                <a:ext uri="{FF2B5EF4-FFF2-40B4-BE49-F238E27FC236}">
                  <a16:creationId xmlns:a16="http://schemas.microsoft.com/office/drawing/2014/main" id="{F546D4F0-51DD-42F1-AB64-4F7DD389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272" y="1156210"/>
              <a:ext cx="359696" cy="611232"/>
            </a:xfrm>
            <a:prstGeom prst="rect">
              <a:avLst/>
            </a:prstGeom>
          </p:spPr>
        </p:pic>
        <p:pic>
          <p:nvPicPr>
            <p:cNvPr id="46" name="Picture 11">
              <a:extLst>
                <a:ext uri="{FF2B5EF4-FFF2-40B4-BE49-F238E27FC236}">
                  <a16:creationId xmlns:a16="http://schemas.microsoft.com/office/drawing/2014/main" id="{7858EE0C-C2AF-4CE4-A2DD-A14DA2D00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52352">
              <a:off x="4060441" y="1694708"/>
              <a:ext cx="866366" cy="1441965"/>
            </a:xfrm>
            <a:prstGeom prst="rect">
              <a:avLst/>
            </a:prstGeom>
          </p:spPr>
        </p:pic>
        <p:pic>
          <p:nvPicPr>
            <p:cNvPr id="47" name="Picture 9">
              <a:extLst>
                <a:ext uri="{FF2B5EF4-FFF2-40B4-BE49-F238E27FC236}">
                  <a16:creationId xmlns:a16="http://schemas.microsoft.com/office/drawing/2014/main" id="{26FB4C63-B4F5-4FBC-8917-5A7C502B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564" y="1757042"/>
              <a:ext cx="713907" cy="971873"/>
            </a:xfrm>
            <a:prstGeom prst="rect">
              <a:avLst/>
            </a:prstGeom>
          </p:spPr>
        </p:pic>
        <p:pic>
          <p:nvPicPr>
            <p:cNvPr id="48" name="Picture 7">
              <a:extLst>
                <a:ext uri="{FF2B5EF4-FFF2-40B4-BE49-F238E27FC236}">
                  <a16:creationId xmlns:a16="http://schemas.microsoft.com/office/drawing/2014/main" id="{A672D1BD-D1CA-4DD2-89DC-282A03DC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6565654">
              <a:off x="4032585" y="2390110"/>
              <a:ext cx="754841" cy="1104979"/>
            </a:xfrm>
            <a:prstGeom prst="rect">
              <a:avLst/>
            </a:prstGeom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312CEFDE-03B3-4E2D-990D-6588C380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645645">
              <a:off x="2768226" y="1978739"/>
              <a:ext cx="734535" cy="1189947"/>
            </a:xfrm>
            <a:prstGeom prst="rect">
              <a:avLst/>
            </a:prstGeom>
          </p:spPr>
        </p:pic>
      </p:grpSp>
      <p:pic>
        <p:nvPicPr>
          <p:cNvPr id="50" name="Picture 23">
            <a:extLst>
              <a:ext uri="{FF2B5EF4-FFF2-40B4-BE49-F238E27FC236}">
                <a16:creationId xmlns:a16="http://schemas.microsoft.com/office/drawing/2014/main" id="{C20FB9A1-416D-440E-AEBB-418F52F50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5420" y="4816819"/>
            <a:ext cx="1159189" cy="204118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27BB07-7852-4F0B-87CD-ACDE545C8053}"/>
              </a:ext>
            </a:extLst>
          </p:cNvPr>
          <p:cNvSpPr/>
          <p:nvPr/>
        </p:nvSpPr>
        <p:spPr>
          <a:xfrm>
            <a:off x="10406062" y="4816819"/>
            <a:ext cx="1097757" cy="20411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7871425-E8C2-48E4-95E4-FE3BA32B4C3F}"/>
              </a:ext>
            </a:extLst>
          </p:cNvPr>
          <p:cNvSpPr/>
          <p:nvPr/>
        </p:nvSpPr>
        <p:spPr>
          <a:xfrm>
            <a:off x="9323698" y="2625867"/>
            <a:ext cx="765182" cy="555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5A5ED9-49C9-43AE-B00D-1F49E6C20905}"/>
              </a:ext>
            </a:extLst>
          </p:cNvPr>
          <p:cNvSpPr/>
          <p:nvPr/>
        </p:nvSpPr>
        <p:spPr>
          <a:xfrm>
            <a:off x="9852025" y="2753262"/>
            <a:ext cx="935550" cy="8344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DED705-A2C6-4621-98A9-7F7732789569}"/>
              </a:ext>
            </a:extLst>
          </p:cNvPr>
          <p:cNvSpPr/>
          <p:nvPr/>
        </p:nvSpPr>
        <p:spPr>
          <a:xfrm>
            <a:off x="10020300" y="3543159"/>
            <a:ext cx="561975" cy="8344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3EA478-F5B8-491D-81CE-4F80374C1147}"/>
              </a:ext>
            </a:extLst>
          </p:cNvPr>
          <p:cNvSpPr txBox="1"/>
          <p:nvPr/>
        </p:nvSpPr>
        <p:spPr>
          <a:xfrm>
            <a:off x="9174565" y="232894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057220-8E5D-4BFB-9522-FCCEB3C71603}"/>
              </a:ext>
            </a:extLst>
          </p:cNvPr>
          <p:cNvSpPr txBox="1"/>
          <p:nvPr/>
        </p:nvSpPr>
        <p:spPr>
          <a:xfrm>
            <a:off x="10640034" y="2462170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81F1C6-DDDD-443C-B322-F5945D48AE9C}"/>
              </a:ext>
            </a:extLst>
          </p:cNvPr>
          <p:cNvSpPr txBox="1"/>
          <p:nvPr/>
        </p:nvSpPr>
        <p:spPr>
          <a:xfrm>
            <a:off x="9704430" y="4340958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③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4AA48E-547D-4F7C-81A0-617E698EBAF0}"/>
              </a:ext>
            </a:extLst>
          </p:cNvPr>
          <p:cNvSpPr txBox="1"/>
          <p:nvPr/>
        </p:nvSpPr>
        <p:spPr>
          <a:xfrm>
            <a:off x="8389754" y="249186"/>
            <a:ext cx="3413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①번과 ②번을 비교하여 </a:t>
            </a:r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번 제거</a:t>
            </a:r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,</a:t>
            </a:r>
          </a:p>
          <a:p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②번과 ③번을 비교하여 </a:t>
            </a:r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번 제거와 같이</a:t>
            </a:r>
            <a:endParaRPr lang="en-US" altLang="ko-KR" sz="1400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  <a:p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비교 대상인 꽃들만 </a:t>
            </a:r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b-box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하여도 무방한지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18126D-D129-4871-B79E-0D46E92E0F99}"/>
              </a:ext>
            </a:extLst>
          </p:cNvPr>
          <p:cNvSpPr txBox="1"/>
          <p:nvPr/>
        </p:nvSpPr>
        <p:spPr>
          <a:xfrm>
            <a:off x="4430159" y="94313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영역</a:t>
            </a:r>
          </a:p>
        </p:txBody>
      </p:sp>
    </p:spTree>
    <p:extLst>
      <p:ext uri="{BB962C8B-B14F-4D97-AF65-F5344CB8AC3E}">
        <p14:creationId xmlns:p14="http://schemas.microsoft.com/office/powerpoint/2010/main" val="26652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956D-3853-84AE-DFD5-90811B0D2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C8EF4-3EB7-4512-AB45-4708C4FA930A}"/>
              </a:ext>
            </a:extLst>
          </p:cNvPr>
          <p:cNvSpPr txBox="1"/>
          <p:nvPr/>
        </p:nvSpPr>
        <p:spPr>
          <a:xfrm>
            <a:off x="139338" y="165463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</a:t>
            </a:r>
          </a:p>
        </p:txBody>
      </p:sp>
    </p:spTree>
    <p:extLst>
      <p:ext uri="{BB962C8B-B14F-4D97-AF65-F5344CB8AC3E}">
        <p14:creationId xmlns:p14="http://schemas.microsoft.com/office/powerpoint/2010/main" val="11229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126FD8-B7FF-477D-B92E-E60E3AD7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8142">
            <a:off x="2623463" y="4447449"/>
            <a:ext cx="1220584" cy="1170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C419E-D3D3-4E03-93BB-383A214C4BC1}"/>
              </a:ext>
            </a:extLst>
          </p:cNvPr>
          <p:cNvSpPr txBox="1"/>
          <p:nvPr/>
        </p:nvSpPr>
        <p:spPr>
          <a:xfrm>
            <a:off x="139338" y="16546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적과 </a:t>
            </a:r>
            <a:r>
              <a:rPr lang="en-US" altLang="ko-KR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- </a:t>
            </a:r>
            <a:r>
              <a:rPr lang="ko-KR" altLang="en-US" sz="20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 접근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84197CA-B0E7-4DCA-AA2D-E9353EAE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918999"/>
            <a:ext cx="6021736" cy="2725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2BAE6F-F8F1-4054-9D55-C45F5F8B429F}"/>
              </a:ext>
            </a:extLst>
          </p:cNvPr>
          <p:cNvSpPr txBox="1"/>
          <p:nvPr/>
        </p:nvSpPr>
        <p:spPr>
          <a:xfrm>
            <a:off x="6343650" y="14995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질문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BED72-DE02-43FA-BB9A-DA0ACE66B41D}"/>
              </a:ext>
            </a:extLst>
          </p:cNvPr>
          <p:cNvSpPr txBox="1"/>
          <p:nvPr/>
        </p:nvSpPr>
        <p:spPr>
          <a:xfrm>
            <a:off x="6343650" y="58802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답변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7831-D4CC-4133-A7BD-A425C674B54B}"/>
              </a:ext>
            </a:extLst>
          </p:cNvPr>
          <p:cNvSpPr txBox="1"/>
          <p:nvPr/>
        </p:nvSpPr>
        <p:spPr>
          <a:xfrm>
            <a:off x="6343650" y="228220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2.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대상 식별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CFAA5E-F665-4056-AF6F-0B7069BDFC0D}"/>
              </a:ext>
            </a:extLst>
          </p:cNvPr>
          <p:cNvSpPr txBox="1"/>
          <p:nvPr/>
        </p:nvSpPr>
        <p:spPr>
          <a:xfrm>
            <a:off x="6343650" y="329298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3.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작업 결정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2198-A6B3-4E66-B08E-4129E53F17AF}"/>
              </a:ext>
            </a:extLst>
          </p:cNvPr>
          <p:cNvSpPr txBox="1"/>
          <p:nvPr/>
        </p:nvSpPr>
        <p:spPr>
          <a:xfrm>
            <a:off x="6343650" y="453757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4.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동작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DEFA-6D58-4451-AEEC-02BBD5989B81}"/>
              </a:ext>
            </a:extLst>
          </p:cNvPr>
          <p:cNvSpPr txBox="1"/>
          <p:nvPr/>
        </p:nvSpPr>
        <p:spPr>
          <a:xfrm>
            <a:off x="6343650" y="5155526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5.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피드백 및 점검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84061-AB77-4FD9-81EE-3224914665BE}"/>
              </a:ext>
            </a:extLst>
          </p:cNvPr>
          <p:cNvSpPr txBox="1"/>
          <p:nvPr/>
        </p:nvSpPr>
        <p:spPr>
          <a:xfrm>
            <a:off x="6948303" y="572386"/>
            <a:ext cx="399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사과와 ②번 사과 중 어떤 사과를 적과해야 할까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3CA15-2D2D-4B79-BD65-55EDE35466DD}"/>
              </a:ext>
            </a:extLst>
          </p:cNvPr>
          <p:cNvSpPr txBox="1"/>
          <p:nvPr/>
        </p:nvSpPr>
        <p:spPr>
          <a:xfrm>
            <a:off x="6549168" y="2589980"/>
            <a:ext cx="7095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과실이 정상적으로 발육하기 위해서는 일정한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엽면적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확보가 중요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①번과 ②번 사과는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과실당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엽면적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LMA_per_fruit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권장치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30-40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엽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이하로 분석됨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②번 사과는 ①번 사과에 비해 크기가 작으며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그늘진 위치에 위치해 있음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87BDD-3022-499E-B6B7-41DEB9FFE5A7}"/>
              </a:ext>
            </a:extLst>
          </p:cNvPr>
          <p:cNvSpPr txBox="1"/>
          <p:nvPr/>
        </p:nvSpPr>
        <p:spPr>
          <a:xfrm>
            <a:off x="6549167" y="3553083"/>
            <a:ext cx="7042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①번과 ②번 사과 중 하나를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제거해야함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사과의 크기가 더 작고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위치가 그늘져서 이후 성장에 좋지 못한 위치이므로 ①번 사과를 적과하여야 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기형과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병해충과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흠과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소과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과총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내 과다한 정상 측과 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B4BC3-1F79-4D19-A0F5-BDBCF2ABC85E}"/>
              </a:ext>
            </a:extLst>
          </p:cNvPr>
          <p:cNvSpPr txBox="1"/>
          <p:nvPr/>
        </p:nvSpPr>
        <p:spPr>
          <a:xfrm>
            <a:off x="6549167" y="4786195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사과에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00mm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F015-A491-463A-AEC2-71E2E420DF87}"/>
              </a:ext>
            </a:extLst>
          </p:cNvPr>
          <p:cNvSpPr txBox="1"/>
          <p:nvPr/>
        </p:nvSpPr>
        <p:spPr>
          <a:xfrm>
            <a:off x="6566229" y="5410246"/>
            <a:ext cx="501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사과에 접근 완료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9791E0-5D56-45EA-8B1B-D0299B4DC733}"/>
              </a:ext>
            </a:extLst>
          </p:cNvPr>
          <p:cNvSpPr txBox="1"/>
          <p:nvPr/>
        </p:nvSpPr>
        <p:spPr>
          <a:xfrm>
            <a:off x="6566229" y="6190898"/>
            <a:ext cx="5243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①번 사과가 ②번 사과보다 상대적으로 크기도 작으며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사과에 가려 그늘진 위치에 있으므로 추후 성장을 기대하기 어려우므로 ①번 사과를 적과하여야 합니다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EE6B1067-D823-4EAA-BB0D-E0FCE90D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181" y="3619294"/>
            <a:ext cx="454745" cy="478166"/>
          </a:xfrm>
          <a:prstGeom prst="rect">
            <a:avLst/>
          </a:prstGeom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BBB2642E-827B-4769-BE78-B176E827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95" y="3219408"/>
            <a:ext cx="663329" cy="697492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3A27B5B5-9493-4043-A29C-01795951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98676" y="1759006"/>
            <a:ext cx="497324" cy="5229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D79F3B5-35E5-48EA-A530-5AE6C82C43D2}"/>
              </a:ext>
            </a:extLst>
          </p:cNvPr>
          <p:cNvGrpSpPr/>
          <p:nvPr/>
        </p:nvGrpSpPr>
        <p:grpSpPr>
          <a:xfrm>
            <a:off x="3391702" y="4816819"/>
            <a:ext cx="1159189" cy="2041181"/>
            <a:chOff x="4279420" y="4816819"/>
            <a:chExt cx="1159189" cy="2041181"/>
          </a:xfrm>
        </p:grpSpPr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A0D977C2-7633-4544-8425-ECD4E8E8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7EE80D-3AF7-40B8-80CC-D6E38CC5F860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00B749-AEB0-4800-B53E-C8F145E80C94}"/>
              </a:ext>
            </a:extLst>
          </p:cNvPr>
          <p:cNvSpPr/>
          <p:nvPr/>
        </p:nvSpPr>
        <p:spPr>
          <a:xfrm>
            <a:off x="2370180" y="3587511"/>
            <a:ext cx="443697" cy="509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A8DD28-C55C-444C-84CD-B7CCBF1E914E}"/>
              </a:ext>
            </a:extLst>
          </p:cNvPr>
          <p:cNvSpPr txBox="1"/>
          <p:nvPr/>
        </p:nvSpPr>
        <p:spPr>
          <a:xfrm>
            <a:off x="2809392" y="3473117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1B80C3-2CBD-4CFD-AD7E-0B16B906B2BC}"/>
              </a:ext>
            </a:extLst>
          </p:cNvPr>
          <p:cNvSpPr/>
          <p:nvPr/>
        </p:nvSpPr>
        <p:spPr>
          <a:xfrm>
            <a:off x="1534846" y="3225638"/>
            <a:ext cx="674377" cy="6912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298F6-E773-4563-98F0-524FF4AD79A4}"/>
              </a:ext>
            </a:extLst>
          </p:cNvPr>
          <p:cNvSpPr txBox="1"/>
          <p:nvPr/>
        </p:nvSpPr>
        <p:spPr>
          <a:xfrm>
            <a:off x="1223981" y="3026302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②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FE00BA5D-A78A-4597-93E4-A3E2F34B1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44451" y="2438976"/>
            <a:ext cx="812182" cy="85401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2EF566-DF20-4E1F-849C-C453A3599B16}"/>
              </a:ext>
            </a:extLst>
          </p:cNvPr>
          <p:cNvSpPr/>
          <p:nvPr/>
        </p:nvSpPr>
        <p:spPr>
          <a:xfrm>
            <a:off x="2532141" y="4391984"/>
            <a:ext cx="1447676" cy="13809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62C852-F476-4DD7-8B4F-6648CB028510}"/>
              </a:ext>
            </a:extLst>
          </p:cNvPr>
          <p:cNvGrpSpPr/>
          <p:nvPr/>
        </p:nvGrpSpPr>
        <p:grpSpPr>
          <a:xfrm flipH="1">
            <a:off x="820877" y="4816819"/>
            <a:ext cx="1159189" cy="2041181"/>
            <a:chOff x="4279420" y="4816819"/>
            <a:chExt cx="1159189" cy="2041181"/>
          </a:xfrm>
        </p:grpSpPr>
        <p:pic>
          <p:nvPicPr>
            <p:cNvPr id="48" name="Picture 23">
              <a:extLst>
                <a:ext uri="{FF2B5EF4-FFF2-40B4-BE49-F238E27FC236}">
                  <a16:creationId xmlns:a16="http://schemas.microsoft.com/office/drawing/2014/main" id="{674FDDF8-12BE-4D0E-A8E0-382C5189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9420" y="4816819"/>
              <a:ext cx="1159189" cy="204118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6B6CDA-B5C9-4D4E-94ED-874D0CA58379}"/>
                </a:ext>
              </a:extLst>
            </p:cNvPr>
            <p:cNvSpPr/>
            <p:nvPr/>
          </p:nvSpPr>
          <p:spPr>
            <a:xfrm>
              <a:off x="4310062" y="4816819"/>
              <a:ext cx="1097757" cy="20411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C02F34-69E8-B0BF-4B82-7D1725DC33E4}"/>
              </a:ext>
            </a:extLst>
          </p:cNvPr>
          <p:cNvSpPr txBox="1"/>
          <p:nvPr/>
        </p:nvSpPr>
        <p:spPr>
          <a:xfrm>
            <a:off x="6343650" y="8795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CoT</a:t>
            </a:r>
            <a:r>
              <a:rPr lang="en-US" altLang="ko-KR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 </a:t>
            </a:r>
            <a:endParaRPr lang="ko-KR" altLang="en-US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505F2-EA3A-C141-8D4B-D61AD6461F5F}"/>
              </a:ext>
            </a:extLst>
          </p:cNvPr>
          <p:cNvSpPr txBox="1"/>
          <p:nvPr/>
        </p:nvSpPr>
        <p:spPr>
          <a:xfrm>
            <a:off x="6343650" y="128550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1. </a:t>
            </a:r>
            <a:r>
              <a:rPr lang="ko-KR" altLang="en-US" sz="14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환경인식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050ED-A92C-8CD6-F801-330CCD2FC789}"/>
              </a:ext>
            </a:extLst>
          </p:cNvPr>
          <p:cNvSpPr txBox="1"/>
          <p:nvPr/>
        </p:nvSpPr>
        <p:spPr>
          <a:xfrm>
            <a:off x="6549167" y="1556658"/>
            <a:ext cx="5822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날짜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2025-05-10,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22.5°C,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 습도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55%,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조도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70000 lux,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개화 후 약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경과로 세포 분열 후기 및 세포 비대 초기 단계로 추정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농진원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제공된 이미지에서 어린 사과들이 여러 개 모여 달려 있는 것이 확인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3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2993</Words>
  <Application>Microsoft Office PowerPoint</Application>
  <PresentationFormat>와이드스크린</PresentationFormat>
  <Paragraphs>443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닉스곤체 B 2.0</vt:lpstr>
      <vt:lpstr>KoPubWorld돋움체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[대학원생]조하랑</dc:creator>
  <cp:lastModifiedBy>충한 이</cp:lastModifiedBy>
  <cp:revision>65</cp:revision>
  <dcterms:created xsi:type="dcterms:W3CDTF">2025-05-27T01:36:54Z</dcterms:created>
  <dcterms:modified xsi:type="dcterms:W3CDTF">2025-06-09T09:46:01Z</dcterms:modified>
</cp:coreProperties>
</file>